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sorterViewPr>
    <p:cViewPr>
      <p:scale>
        <a:sx n="100" d="100"/>
        <a:sy n="100" d="100"/>
      </p:scale>
      <p:origin x="0" y="-66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EB554-8EFF-4F57-B517-4C7EDD4371C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E583FE7-92F8-4766-B1B7-0CFC5B4C244C}">
      <dgm:prSet phldrT="[Text]"/>
      <dgm:spPr/>
      <dgm:t>
        <a:bodyPr/>
        <a:lstStyle/>
        <a:p>
          <a:r>
            <a:rPr lang="en-US" dirty="0"/>
            <a:t>Request API and parse the SpaceX launch data</a:t>
          </a:r>
        </a:p>
      </dgm:t>
    </dgm:pt>
    <dgm:pt modelId="{619B6B86-7CA1-41C9-AEFF-6AB2FF099390}" type="parTrans" cxnId="{6EB2B831-6251-4060-B3E3-17962722EAB9}">
      <dgm:prSet/>
      <dgm:spPr/>
      <dgm:t>
        <a:bodyPr/>
        <a:lstStyle/>
        <a:p>
          <a:endParaRPr lang="en-US"/>
        </a:p>
      </dgm:t>
    </dgm:pt>
    <dgm:pt modelId="{07B9DF11-254C-4B16-95C2-67C157EC4C97}" type="sibTrans" cxnId="{6EB2B831-6251-4060-B3E3-17962722EAB9}">
      <dgm:prSet/>
      <dgm:spPr/>
      <dgm:t>
        <a:bodyPr/>
        <a:lstStyle/>
        <a:p>
          <a:endParaRPr lang="en-US"/>
        </a:p>
      </dgm:t>
    </dgm:pt>
    <dgm:pt modelId="{13064730-C652-442F-9B27-081E29256F36}">
      <dgm:prSet phldrT="[Text]"/>
      <dgm:spPr/>
      <dgm:t>
        <a:bodyPr/>
        <a:lstStyle/>
        <a:p>
          <a:r>
            <a:rPr lang="en-US" dirty="0"/>
            <a:t>Filter data to only include relevant data only</a:t>
          </a:r>
        </a:p>
      </dgm:t>
    </dgm:pt>
    <dgm:pt modelId="{F2477EF2-6983-4156-BDB8-4E42BB2ED3FE}" type="parTrans" cxnId="{87307C87-76CD-4EFC-982F-D2D2450B3143}">
      <dgm:prSet/>
      <dgm:spPr/>
      <dgm:t>
        <a:bodyPr/>
        <a:lstStyle/>
        <a:p>
          <a:endParaRPr lang="en-US"/>
        </a:p>
      </dgm:t>
    </dgm:pt>
    <dgm:pt modelId="{627D15FF-D6F4-421D-8B3D-5A0EDE32D681}" type="sibTrans" cxnId="{87307C87-76CD-4EFC-982F-D2D2450B3143}">
      <dgm:prSet/>
      <dgm:spPr/>
      <dgm:t>
        <a:bodyPr/>
        <a:lstStyle/>
        <a:p>
          <a:endParaRPr lang="en-US"/>
        </a:p>
      </dgm:t>
    </dgm:pt>
    <dgm:pt modelId="{3F46FF82-A772-4CA6-ACB7-D16579F510F7}">
      <dgm:prSet/>
      <dgm:spPr/>
      <dgm:t>
        <a:bodyPr/>
        <a:lstStyle/>
        <a:p>
          <a:r>
            <a:rPr lang="en-US" dirty="0"/>
            <a:t>Deal with Missing Values with mean fill methodology</a:t>
          </a:r>
        </a:p>
      </dgm:t>
    </dgm:pt>
    <dgm:pt modelId="{CE170C04-FEDD-4547-804C-D2179CAD7F4D}" type="parTrans" cxnId="{123DE1E7-3A2D-4501-931E-5FF460F00E87}">
      <dgm:prSet/>
      <dgm:spPr/>
      <dgm:t>
        <a:bodyPr/>
        <a:lstStyle/>
        <a:p>
          <a:endParaRPr lang="en-US"/>
        </a:p>
      </dgm:t>
    </dgm:pt>
    <dgm:pt modelId="{026DEA09-6595-4D30-BA20-1D6FA67C2AFA}" type="sibTrans" cxnId="{123DE1E7-3A2D-4501-931E-5FF460F00E87}">
      <dgm:prSet/>
      <dgm:spPr/>
      <dgm:t>
        <a:bodyPr/>
        <a:lstStyle/>
        <a:p>
          <a:endParaRPr lang="en-US"/>
        </a:p>
      </dgm:t>
    </dgm:pt>
    <dgm:pt modelId="{8F9A863A-472E-4AD6-8EF6-D5621B0CB18A}" type="pres">
      <dgm:prSet presAssocID="{FF0EB554-8EFF-4F57-B517-4C7EDD4371C6}" presName="outerComposite" presStyleCnt="0">
        <dgm:presLayoutVars>
          <dgm:chMax val="5"/>
          <dgm:dir/>
          <dgm:resizeHandles val="exact"/>
        </dgm:presLayoutVars>
      </dgm:prSet>
      <dgm:spPr/>
    </dgm:pt>
    <dgm:pt modelId="{CB4C56E5-0E0B-4F89-A831-1E4ACA059ACC}" type="pres">
      <dgm:prSet presAssocID="{FF0EB554-8EFF-4F57-B517-4C7EDD4371C6}" presName="dummyMaxCanvas" presStyleCnt="0">
        <dgm:presLayoutVars/>
      </dgm:prSet>
      <dgm:spPr/>
    </dgm:pt>
    <dgm:pt modelId="{50EC584D-999B-4149-86A1-090F2EC15643}" type="pres">
      <dgm:prSet presAssocID="{FF0EB554-8EFF-4F57-B517-4C7EDD4371C6}" presName="ThreeNodes_1" presStyleLbl="node1" presStyleIdx="0" presStyleCnt="3">
        <dgm:presLayoutVars>
          <dgm:bulletEnabled val="1"/>
        </dgm:presLayoutVars>
      </dgm:prSet>
      <dgm:spPr/>
    </dgm:pt>
    <dgm:pt modelId="{43FD743F-2ED9-4436-92CA-89078A16CC0D}" type="pres">
      <dgm:prSet presAssocID="{FF0EB554-8EFF-4F57-B517-4C7EDD4371C6}" presName="ThreeNodes_2" presStyleLbl="node1" presStyleIdx="1" presStyleCnt="3" custScaleX="95233" custScaleY="107651">
        <dgm:presLayoutVars>
          <dgm:bulletEnabled val="1"/>
        </dgm:presLayoutVars>
      </dgm:prSet>
      <dgm:spPr/>
    </dgm:pt>
    <dgm:pt modelId="{5CC6E812-3C39-4055-8095-E4D3F0FD7524}" type="pres">
      <dgm:prSet presAssocID="{FF0EB554-8EFF-4F57-B517-4C7EDD4371C6}" presName="ThreeNodes_3" presStyleLbl="node1" presStyleIdx="2" presStyleCnt="3">
        <dgm:presLayoutVars>
          <dgm:bulletEnabled val="1"/>
        </dgm:presLayoutVars>
      </dgm:prSet>
      <dgm:spPr/>
    </dgm:pt>
    <dgm:pt modelId="{067FC488-D9EE-4872-975C-3BEE5EB6FA94}" type="pres">
      <dgm:prSet presAssocID="{FF0EB554-8EFF-4F57-B517-4C7EDD4371C6}" presName="ThreeConn_1-2" presStyleLbl="fgAccFollowNode1" presStyleIdx="0" presStyleCnt="2">
        <dgm:presLayoutVars>
          <dgm:bulletEnabled val="1"/>
        </dgm:presLayoutVars>
      </dgm:prSet>
      <dgm:spPr/>
    </dgm:pt>
    <dgm:pt modelId="{9B78F06A-3B41-4919-AD68-456A6288833E}" type="pres">
      <dgm:prSet presAssocID="{FF0EB554-8EFF-4F57-B517-4C7EDD4371C6}" presName="ThreeConn_2-3" presStyleLbl="fgAccFollowNode1" presStyleIdx="1" presStyleCnt="2">
        <dgm:presLayoutVars>
          <dgm:bulletEnabled val="1"/>
        </dgm:presLayoutVars>
      </dgm:prSet>
      <dgm:spPr/>
    </dgm:pt>
    <dgm:pt modelId="{A6E42B1F-1AB7-4F75-AED2-252760D3472C}" type="pres">
      <dgm:prSet presAssocID="{FF0EB554-8EFF-4F57-B517-4C7EDD4371C6}" presName="ThreeNodes_1_text" presStyleLbl="node1" presStyleIdx="2" presStyleCnt="3">
        <dgm:presLayoutVars>
          <dgm:bulletEnabled val="1"/>
        </dgm:presLayoutVars>
      </dgm:prSet>
      <dgm:spPr/>
    </dgm:pt>
    <dgm:pt modelId="{81B8C054-1D70-4ED5-800B-43492B18083E}" type="pres">
      <dgm:prSet presAssocID="{FF0EB554-8EFF-4F57-B517-4C7EDD4371C6}" presName="ThreeNodes_2_text" presStyleLbl="node1" presStyleIdx="2" presStyleCnt="3">
        <dgm:presLayoutVars>
          <dgm:bulletEnabled val="1"/>
        </dgm:presLayoutVars>
      </dgm:prSet>
      <dgm:spPr/>
    </dgm:pt>
    <dgm:pt modelId="{4BD89248-58A6-4947-B08D-7CD736B7C10B}" type="pres">
      <dgm:prSet presAssocID="{FF0EB554-8EFF-4F57-B517-4C7EDD4371C6}" presName="ThreeNodes_3_text" presStyleLbl="node1" presStyleIdx="2" presStyleCnt="3">
        <dgm:presLayoutVars>
          <dgm:bulletEnabled val="1"/>
        </dgm:presLayoutVars>
      </dgm:prSet>
      <dgm:spPr/>
    </dgm:pt>
  </dgm:ptLst>
  <dgm:cxnLst>
    <dgm:cxn modelId="{63BFAF03-54FF-4786-87EF-1B2E388D113C}" type="presOf" srcId="{3F46FF82-A772-4CA6-ACB7-D16579F510F7}" destId="{4BD89248-58A6-4947-B08D-7CD736B7C10B}" srcOrd="1" destOrd="0" presId="urn:microsoft.com/office/officeart/2005/8/layout/vProcess5"/>
    <dgm:cxn modelId="{BA02690F-3F3E-48F1-8820-4670D442F965}" type="presOf" srcId="{3F46FF82-A772-4CA6-ACB7-D16579F510F7}" destId="{5CC6E812-3C39-4055-8095-E4D3F0FD7524}" srcOrd="0" destOrd="0" presId="urn:microsoft.com/office/officeart/2005/8/layout/vProcess5"/>
    <dgm:cxn modelId="{AFB24E2A-3F2E-4D58-8940-68C16A1AF05A}" type="presOf" srcId="{13064730-C652-442F-9B27-081E29256F36}" destId="{43FD743F-2ED9-4436-92CA-89078A16CC0D}" srcOrd="0" destOrd="0" presId="urn:microsoft.com/office/officeart/2005/8/layout/vProcess5"/>
    <dgm:cxn modelId="{6EB2B831-6251-4060-B3E3-17962722EAB9}" srcId="{FF0EB554-8EFF-4F57-B517-4C7EDD4371C6}" destId="{4E583FE7-92F8-4766-B1B7-0CFC5B4C244C}" srcOrd="0" destOrd="0" parTransId="{619B6B86-7CA1-41C9-AEFF-6AB2FF099390}" sibTransId="{07B9DF11-254C-4B16-95C2-67C157EC4C97}"/>
    <dgm:cxn modelId="{956FAC66-326B-41AA-9854-1AEB2D9116E2}" type="presOf" srcId="{4E583FE7-92F8-4766-B1B7-0CFC5B4C244C}" destId="{A6E42B1F-1AB7-4F75-AED2-252760D3472C}" srcOrd="1" destOrd="0" presId="urn:microsoft.com/office/officeart/2005/8/layout/vProcess5"/>
    <dgm:cxn modelId="{7BD6216A-9FFB-40DC-906D-0CED0B73C6C8}" type="presOf" srcId="{627D15FF-D6F4-421D-8B3D-5A0EDE32D681}" destId="{9B78F06A-3B41-4919-AD68-456A6288833E}" srcOrd="0" destOrd="0" presId="urn:microsoft.com/office/officeart/2005/8/layout/vProcess5"/>
    <dgm:cxn modelId="{27F23B58-6BB1-4D0E-B5EC-A57C644ECC4C}" type="presOf" srcId="{FF0EB554-8EFF-4F57-B517-4C7EDD4371C6}" destId="{8F9A863A-472E-4AD6-8EF6-D5621B0CB18A}" srcOrd="0" destOrd="0" presId="urn:microsoft.com/office/officeart/2005/8/layout/vProcess5"/>
    <dgm:cxn modelId="{F491CB84-203B-4AED-8BE9-974C14EF21F8}" type="presOf" srcId="{4E583FE7-92F8-4766-B1B7-0CFC5B4C244C}" destId="{50EC584D-999B-4149-86A1-090F2EC15643}" srcOrd="0" destOrd="0" presId="urn:microsoft.com/office/officeart/2005/8/layout/vProcess5"/>
    <dgm:cxn modelId="{87307C87-76CD-4EFC-982F-D2D2450B3143}" srcId="{FF0EB554-8EFF-4F57-B517-4C7EDD4371C6}" destId="{13064730-C652-442F-9B27-081E29256F36}" srcOrd="1" destOrd="0" parTransId="{F2477EF2-6983-4156-BDB8-4E42BB2ED3FE}" sibTransId="{627D15FF-D6F4-421D-8B3D-5A0EDE32D681}"/>
    <dgm:cxn modelId="{8BD24FAF-BF94-482F-9433-91D817750986}" type="presOf" srcId="{13064730-C652-442F-9B27-081E29256F36}" destId="{81B8C054-1D70-4ED5-800B-43492B18083E}" srcOrd="1" destOrd="0" presId="urn:microsoft.com/office/officeart/2005/8/layout/vProcess5"/>
    <dgm:cxn modelId="{123DE1E7-3A2D-4501-931E-5FF460F00E87}" srcId="{FF0EB554-8EFF-4F57-B517-4C7EDD4371C6}" destId="{3F46FF82-A772-4CA6-ACB7-D16579F510F7}" srcOrd="2" destOrd="0" parTransId="{CE170C04-FEDD-4547-804C-D2179CAD7F4D}" sibTransId="{026DEA09-6595-4D30-BA20-1D6FA67C2AFA}"/>
    <dgm:cxn modelId="{213FBBED-BEB9-4E15-9A89-0F1B10F50515}" type="presOf" srcId="{07B9DF11-254C-4B16-95C2-67C157EC4C97}" destId="{067FC488-D9EE-4872-975C-3BEE5EB6FA94}" srcOrd="0" destOrd="0" presId="urn:microsoft.com/office/officeart/2005/8/layout/vProcess5"/>
    <dgm:cxn modelId="{783BD2F0-CA1E-4408-BAA0-63E7514AA58B}" type="presParOf" srcId="{8F9A863A-472E-4AD6-8EF6-D5621B0CB18A}" destId="{CB4C56E5-0E0B-4F89-A831-1E4ACA059ACC}" srcOrd="0" destOrd="0" presId="urn:microsoft.com/office/officeart/2005/8/layout/vProcess5"/>
    <dgm:cxn modelId="{2663FA30-DE63-47F0-B56B-7B0B7F71ADE4}" type="presParOf" srcId="{8F9A863A-472E-4AD6-8EF6-D5621B0CB18A}" destId="{50EC584D-999B-4149-86A1-090F2EC15643}" srcOrd="1" destOrd="0" presId="urn:microsoft.com/office/officeart/2005/8/layout/vProcess5"/>
    <dgm:cxn modelId="{FED72BFF-336E-488C-BDDF-510D33AA2A1E}" type="presParOf" srcId="{8F9A863A-472E-4AD6-8EF6-D5621B0CB18A}" destId="{43FD743F-2ED9-4436-92CA-89078A16CC0D}" srcOrd="2" destOrd="0" presId="urn:microsoft.com/office/officeart/2005/8/layout/vProcess5"/>
    <dgm:cxn modelId="{67429678-9BA4-444C-8E9F-6E74CB8F2AB0}" type="presParOf" srcId="{8F9A863A-472E-4AD6-8EF6-D5621B0CB18A}" destId="{5CC6E812-3C39-4055-8095-E4D3F0FD7524}" srcOrd="3" destOrd="0" presId="urn:microsoft.com/office/officeart/2005/8/layout/vProcess5"/>
    <dgm:cxn modelId="{A679AD2B-0A95-4C47-8DFE-93F79A3C747C}" type="presParOf" srcId="{8F9A863A-472E-4AD6-8EF6-D5621B0CB18A}" destId="{067FC488-D9EE-4872-975C-3BEE5EB6FA94}" srcOrd="4" destOrd="0" presId="urn:microsoft.com/office/officeart/2005/8/layout/vProcess5"/>
    <dgm:cxn modelId="{AF2D7047-5429-4B2B-AADC-91DE0D47935B}" type="presParOf" srcId="{8F9A863A-472E-4AD6-8EF6-D5621B0CB18A}" destId="{9B78F06A-3B41-4919-AD68-456A6288833E}" srcOrd="5" destOrd="0" presId="urn:microsoft.com/office/officeart/2005/8/layout/vProcess5"/>
    <dgm:cxn modelId="{BC3D0B63-658A-4ACB-8216-63BC28D0C134}" type="presParOf" srcId="{8F9A863A-472E-4AD6-8EF6-D5621B0CB18A}" destId="{A6E42B1F-1AB7-4F75-AED2-252760D3472C}" srcOrd="6" destOrd="0" presId="urn:microsoft.com/office/officeart/2005/8/layout/vProcess5"/>
    <dgm:cxn modelId="{5B442FF3-ABEE-4CF7-BC98-B10896DD64CF}" type="presParOf" srcId="{8F9A863A-472E-4AD6-8EF6-D5621B0CB18A}" destId="{81B8C054-1D70-4ED5-800B-43492B18083E}" srcOrd="7" destOrd="0" presId="urn:microsoft.com/office/officeart/2005/8/layout/vProcess5"/>
    <dgm:cxn modelId="{148B286D-8929-4442-B8C2-4027DBA7E83D}" type="presParOf" srcId="{8F9A863A-472E-4AD6-8EF6-D5621B0CB18A}" destId="{4BD89248-58A6-4947-B08D-7CD736B7C10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0EB554-8EFF-4F57-B517-4C7EDD4371C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E583FE7-92F8-4766-B1B7-0CFC5B4C244C}">
      <dgm:prSet phldrT="[Text]"/>
      <dgm:spPr/>
      <dgm:t>
        <a:bodyPr/>
        <a:lstStyle/>
        <a:p>
          <a:r>
            <a:rPr lang="en-US" dirty="0"/>
            <a:t>Request the Falcon9 Launch Wiki page</a:t>
          </a:r>
        </a:p>
      </dgm:t>
    </dgm:pt>
    <dgm:pt modelId="{619B6B86-7CA1-41C9-AEFF-6AB2FF099390}" type="parTrans" cxnId="{6EB2B831-6251-4060-B3E3-17962722EAB9}">
      <dgm:prSet/>
      <dgm:spPr/>
      <dgm:t>
        <a:bodyPr/>
        <a:lstStyle/>
        <a:p>
          <a:endParaRPr lang="en-US"/>
        </a:p>
      </dgm:t>
    </dgm:pt>
    <dgm:pt modelId="{07B9DF11-254C-4B16-95C2-67C157EC4C97}" type="sibTrans" cxnId="{6EB2B831-6251-4060-B3E3-17962722EAB9}">
      <dgm:prSet/>
      <dgm:spPr/>
      <dgm:t>
        <a:bodyPr/>
        <a:lstStyle/>
        <a:p>
          <a:endParaRPr lang="en-US"/>
        </a:p>
      </dgm:t>
    </dgm:pt>
    <dgm:pt modelId="{13064730-C652-442F-9B27-081E29256F36}">
      <dgm:prSet phldrT="[Text]"/>
      <dgm:spPr/>
      <dgm:t>
        <a:bodyPr/>
        <a:lstStyle/>
        <a:p>
          <a:r>
            <a:rPr lang="en-US" dirty="0"/>
            <a:t>Extract all column/variable names from the HTML table header</a:t>
          </a:r>
        </a:p>
      </dgm:t>
    </dgm:pt>
    <dgm:pt modelId="{F2477EF2-6983-4156-BDB8-4E42BB2ED3FE}" type="parTrans" cxnId="{87307C87-76CD-4EFC-982F-D2D2450B3143}">
      <dgm:prSet/>
      <dgm:spPr/>
      <dgm:t>
        <a:bodyPr/>
        <a:lstStyle/>
        <a:p>
          <a:endParaRPr lang="en-US"/>
        </a:p>
      </dgm:t>
    </dgm:pt>
    <dgm:pt modelId="{627D15FF-D6F4-421D-8B3D-5A0EDE32D681}" type="sibTrans" cxnId="{87307C87-76CD-4EFC-982F-D2D2450B3143}">
      <dgm:prSet/>
      <dgm:spPr/>
      <dgm:t>
        <a:bodyPr/>
        <a:lstStyle/>
        <a:p>
          <a:endParaRPr lang="en-US"/>
        </a:p>
      </dgm:t>
    </dgm:pt>
    <dgm:pt modelId="{3F46FF82-A772-4CA6-ACB7-D16579F510F7}">
      <dgm:prSet/>
      <dgm:spPr/>
      <dgm:t>
        <a:bodyPr/>
        <a:lstStyle/>
        <a:p>
          <a:r>
            <a:rPr lang="en-US" dirty="0"/>
            <a:t>Create a data frame by parsing the launch HTML tables</a:t>
          </a:r>
        </a:p>
      </dgm:t>
    </dgm:pt>
    <dgm:pt modelId="{CE170C04-FEDD-4547-804C-D2179CAD7F4D}" type="parTrans" cxnId="{123DE1E7-3A2D-4501-931E-5FF460F00E87}">
      <dgm:prSet/>
      <dgm:spPr/>
      <dgm:t>
        <a:bodyPr/>
        <a:lstStyle/>
        <a:p>
          <a:endParaRPr lang="en-US"/>
        </a:p>
      </dgm:t>
    </dgm:pt>
    <dgm:pt modelId="{026DEA09-6595-4D30-BA20-1D6FA67C2AFA}" type="sibTrans" cxnId="{123DE1E7-3A2D-4501-931E-5FF460F00E87}">
      <dgm:prSet/>
      <dgm:spPr/>
      <dgm:t>
        <a:bodyPr/>
        <a:lstStyle/>
        <a:p>
          <a:endParaRPr lang="en-US"/>
        </a:p>
      </dgm:t>
    </dgm:pt>
    <dgm:pt modelId="{8F9A863A-472E-4AD6-8EF6-D5621B0CB18A}" type="pres">
      <dgm:prSet presAssocID="{FF0EB554-8EFF-4F57-B517-4C7EDD4371C6}" presName="outerComposite" presStyleCnt="0">
        <dgm:presLayoutVars>
          <dgm:chMax val="5"/>
          <dgm:dir/>
          <dgm:resizeHandles val="exact"/>
        </dgm:presLayoutVars>
      </dgm:prSet>
      <dgm:spPr/>
    </dgm:pt>
    <dgm:pt modelId="{CB4C56E5-0E0B-4F89-A831-1E4ACA059ACC}" type="pres">
      <dgm:prSet presAssocID="{FF0EB554-8EFF-4F57-B517-4C7EDD4371C6}" presName="dummyMaxCanvas" presStyleCnt="0">
        <dgm:presLayoutVars/>
      </dgm:prSet>
      <dgm:spPr/>
    </dgm:pt>
    <dgm:pt modelId="{50EC584D-999B-4149-86A1-090F2EC15643}" type="pres">
      <dgm:prSet presAssocID="{FF0EB554-8EFF-4F57-B517-4C7EDD4371C6}" presName="ThreeNodes_1" presStyleLbl="node1" presStyleIdx="0" presStyleCnt="3">
        <dgm:presLayoutVars>
          <dgm:bulletEnabled val="1"/>
        </dgm:presLayoutVars>
      </dgm:prSet>
      <dgm:spPr/>
    </dgm:pt>
    <dgm:pt modelId="{43FD743F-2ED9-4436-92CA-89078A16CC0D}" type="pres">
      <dgm:prSet presAssocID="{FF0EB554-8EFF-4F57-B517-4C7EDD4371C6}" presName="ThreeNodes_2" presStyleLbl="node1" presStyleIdx="1" presStyleCnt="3" custScaleX="95233" custScaleY="107651">
        <dgm:presLayoutVars>
          <dgm:bulletEnabled val="1"/>
        </dgm:presLayoutVars>
      </dgm:prSet>
      <dgm:spPr/>
    </dgm:pt>
    <dgm:pt modelId="{5CC6E812-3C39-4055-8095-E4D3F0FD7524}" type="pres">
      <dgm:prSet presAssocID="{FF0EB554-8EFF-4F57-B517-4C7EDD4371C6}" presName="ThreeNodes_3" presStyleLbl="node1" presStyleIdx="2" presStyleCnt="3">
        <dgm:presLayoutVars>
          <dgm:bulletEnabled val="1"/>
        </dgm:presLayoutVars>
      </dgm:prSet>
      <dgm:spPr/>
    </dgm:pt>
    <dgm:pt modelId="{067FC488-D9EE-4872-975C-3BEE5EB6FA94}" type="pres">
      <dgm:prSet presAssocID="{FF0EB554-8EFF-4F57-B517-4C7EDD4371C6}" presName="ThreeConn_1-2" presStyleLbl="fgAccFollowNode1" presStyleIdx="0" presStyleCnt="2">
        <dgm:presLayoutVars>
          <dgm:bulletEnabled val="1"/>
        </dgm:presLayoutVars>
      </dgm:prSet>
      <dgm:spPr/>
    </dgm:pt>
    <dgm:pt modelId="{9B78F06A-3B41-4919-AD68-456A6288833E}" type="pres">
      <dgm:prSet presAssocID="{FF0EB554-8EFF-4F57-B517-4C7EDD4371C6}" presName="ThreeConn_2-3" presStyleLbl="fgAccFollowNode1" presStyleIdx="1" presStyleCnt="2">
        <dgm:presLayoutVars>
          <dgm:bulletEnabled val="1"/>
        </dgm:presLayoutVars>
      </dgm:prSet>
      <dgm:spPr/>
    </dgm:pt>
    <dgm:pt modelId="{A6E42B1F-1AB7-4F75-AED2-252760D3472C}" type="pres">
      <dgm:prSet presAssocID="{FF0EB554-8EFF-4F57-B517-4C7EDD4371C6}" presName="ThreeNodes_1_text" presStyleLbl="node1" presStyleIdx="2" presStyleCnt="3">
        <dgm:presLayoutVars>
          <dgm:bulletEnabled val="1"/>
        </dgm:presLayoutVars>
      </dgm:prSet>
      <dgm:spPr/>
    </dgm:pt>
    <dgm:pt modelId="{81B8C054-1D70-4ED5-800B-43492B18083E}" type="pres">
      <dgm:prSet presAssocID="{FF0EB554-8EFF-4F57-B517-4C7EDD4371C6}" presName="ThreeNodes_2_text" presStyleLbl="node1" presStyleIdx="2" presStyleCnt="3">
        <dgm:presLayoutVars>
          <dgm:bulletEnabled val="1"/>
        </dgm:presLayoutVars>
      </dgm:prSet>
      <dgm:spPr/>
    </dgm:pt>
    <dgm:pt modelId="{4BD89248-58A6-4947-B08D-7CD736B7C10B}" type="pres">
      <dgm:prSet presAssocID="{FF0EB554-8EFF-4F57-B517-4C7EDD4371C6}" presName="ThreeNodes_3_text" presStyleLbl="node1" presStyleIdx="2" presStyleCnt="3">
        <dgm:presLayoutVars>
          <dgm:bulletEnabled val="1"/>
        </dgm:presLayoutVars>
      </dgm:prSet>
      <dgm:spPr/>
    </dgm:pt>
  </dgm:ptLst>
  <dgm:cxnLst>
    <dgm:cxn modelId="{63BFAF03-54FF-4786-87EF-1B2E388D113C}" type="presOf" srcId="{3F46FF82-A772-4CA6-ACB7-D16579F510F7}" destId="{4BD89248-58A6-4947-B08D-7CD736B7C10B}" srcOrd="1" destOrd="0" presId="urn:microsoft.com/office/officeart/2005/8/layout/vProcess5"/>
    <dgm:cxn modelId="{BA02690F-3F3E-48F1-8820-4670D442F965}" type="presOf" srcId="{3F46FF82-A772-4CA6-ACB7-D16579F510F7}" destId="{5CC6E812-3C39-4055-8095-E4D3F0FD7524}" srcOrd="0" destOrd="0" presId="urn:microsoft.com/office/officeart/2005/8/layout/vProcess5"/>
    <dgm:cxn modelId="{AFB24E2A-3F2E-4D58-8940-68C16A1AF05A}" type="presOf" srcId="{13064730-C652-442F-9B27-081E29256F36}" destId="{43FD743F-2ED9-4436-92CA-89078A16CC0D}" srcOrd="0" destOrd="0" presId="urn:microsoft.com/office/officeart/2005/8/layout/vProcess5"/>
    <dgm:cxn modelId="{6EB2B831-6251-4060-B3E3-17962722EAB9}" srcId="{FF0EB554-8EFF-4F57-B517-4C7EDD4371C6}" destId="{4E583FE7-92F8-4766-B1B7-0CFC5B4C244C}" srcOrd="0" destOrd="0" parTransId="{619B6B86-7CA1-41C9-AEFF-6AB2FF099390}" sibTransId="{07B9DF11-254C-4B16-95C2-67C157EC4C97}"/>
    <dgm:cxn modelId="{956FAC66-326B-41AA-9854-1AEB2D9116E2}" type="presOf" srcId="{4E583FE7-92F8-4766-B1B7-0CFC5B4C244C}" destId="{A6E42B1F-1AB7-4F75-AED2-252760D3472C}" srcOrd="1" destOrd="0" presId="urn:microsoft.com/office/officeart/2005/8/layout/vProcess5"/>
    <dgm:cxn modelId="{7BD6216A-9FFB-40DC-906D-0CED0B73C6C8}" type="presOf" srcId="{627D15FF-D6F4-421D-8B3D-5A0EDE32D681}" destId="{9B78F06A-3B41-4919-AD68-456A6288833E}" srcOrd="0" destOrd="0" presId="urn:microsoft.com/office/officeart/2005/8/layout/vProcess5"/>
    <dgm:cxn modelId="{27F23B58-6BB1-4D0E-B5EC-A57C644ECC4C}" type="presOf" srcId="{FF0EB554-8EFF-4F57-B517-4C7EDD4371C6}" destId="{8F9A863A-472E-4AD6-8EF6-D5621B0CB18A}" srcOrd="0" destOrd="0" presId="urn:microsoft.com/office/officeart/2005/8/layout/vProcess5"/>
    <dgm:cxn modelId="{F491CB84-203B-4AED-8BE9-974C14EF21F8}" type="presOf" srcId="{4E583FE7-92F8-4766-B1B7-0CFC5B4C244C}" destId="{50EC584D-999B-4149-86A1-090F2EC15643}" srcOrd="0" destOrd="0" presId="urn:microsoft.com/office/officeart/2005/8/layout/vProcess5"/>
    <dgm:cxn modelId="{87307C87-76CD-4EFC-982F-D2D2450B3143}" srcId="{FF0EB554-8EFF-4F57-B517-4C7EDD4371C6}" destId="{13064730-C652-442F-9B27-081E29256F36}" srcOrd="1" destOrd="0" parTransId="{F2477EF2-6983-4156-BDB8-4E42BB2ED3FE}" sibTransId="{627D15FF-D6F4-421D-8B3D-5A0EDE32D681}"/>
    <dgm:cxn modelId="{8BD24FAF-BF94-482F-9433-91D817750986}" type="presOf" srcId="{13064730-C652-442F-9B27-081E29256F36}" destId="{81B8C054-1D70-4ED5-800B-43492B18083E}" srcOrd="1" destOrd="0" presId="urn:microsoft.com/office/officeart/2005/8/layout/vProcess5"/>
    <dgm:cxn modelId="{123DE1E7-3A2D-4501-931E-5FF460F00E87}" srcId="{FF0EB554-8EFF-4F57-B517-4C7EDD4371C6}" destId="{3F46FF82-A772-4CA6-ACB7-D16579F510F7}" srcOrd="2" destOrd="0" parTransId="{CE170C04-FEDD-4547-804C-D2179CAD7F4D}" sibTransId="{026DEA09-6595-4D30-BA20-1D6FA67C2AFA}"/>
    <dgm:cxn modelId="{213FBBED-BEB9-4E15-9A89-0F1B10F50515}" type="presOf" srcId="{07B9DF11-254C-4B16-95C2-67C157EC4C97}" destId="{067FC488-D9EE-4872-975C-3BEE5EB6FA94}" srcOrd="0" destOrd="0" presId="urn:microsoft.com/office/officeart/2005/8/layout/vProcess5"/>
    <dgm:cxn modelId="{783BD2F0-CA1E-4408-BAA0-63E7514AA58B}" type="presParOf" srcId="{8F9A863A-472E-4AD6-8EF6-D5621B0CB18A}" destId="{CB4C56E5-0E0B-4F89-A831-1E4ACA059ACC}" srcOrd="0" destOrd="0" presId="urn:microsoft.com/office/officeart/2005/8/layout/vProcess5"/>
    <dgm:cxn modelId="{2663FA30-DE63-47F0-B56B-7B0B7F71ADE4}" type="presParOf" srcId="{8F9A863A-472E-4AD6-8EF6-D5621B0CB18A}" destId="{50EC584D-999B-4149-86A1-090F2EC15643}" srcOrd="1" destOrd="0" presId="urn:microsoft.com/office/officeart/2005/8/layout/vProcess5"/>
    <dgm:cxn modelId="{FED72BFF-336E-488C-BDDF-510D33AA2A1E}" type="presParOf" srcId="{8F9A863A-472E-4AD6-8EF6-D5621B0CB18A}" destId="{43FD743F-2ED9-4436-92CA-89078A16CC0D}" srcOrd="2" destOrd="0" presId="urn:microsoft.com/office/officeart/2005/8/layout/vProcess5"/>
    <dgm:cxn modelId="{67429678-9BA4-444C-8E9F-6E74CB8F2AB0}" type="presParOf" srcId="{8F9A863A-472E-4AD6-8EF6-D5621B0CB18A}" destId="{5CC6E812-3C39-4055-8095-E4D3F0FD7524}" srcOrd="3" destOrd="0" presId="urn:microsoft.com/office/officeart/2005/8/layout/vProcess5"/>
    <dgm:cxn modelId="{A679AD2B-0A95-4C47-8DFE-93F79A3C747C}" type="presParOf" srcId="{8F9A863A-472E-4AD6-8EF6-D5621B0CB18A}" destId="{067FC488-D9EE-4872-975C-3BEE5EB6FA94}" srcOrd="4" destOrd="0" presId="urn:microsoft.com/office/officeart/2005/8/layout/vProcess5"/>
    <dgm:cxn modelId="{AF2D7047-5429-4B2B-AADC-91DE0D47935B}" type="presParOf" srcId="{8F9A863A-472E-4AD6-8EF6-D5621B0CB18A}" destId="{9B78F06A-3B41-4919-AD68-456A6288833E}" srcOrd="5" destOrd="0" presId="urn:microsoft.com/office/officeart/2005/8/layout/vProcess5"/>
    <dgm:cxn modelId="{BC3D0B63-658A-4ACB-8216-63BC28D0C134}" type="presParOf" srcId="{8F9A863A-472E-4AD6-8EF6-D5621B0CB18A}" destId="{A6E42B1F-1AB7-4F75-AED2-252760D3472C}" srcOrd="6" destOrd="0" presId="urn:microsoft.com/office/officeart/2005/8/layout/vProcess5"/>
    <dgm:cxn modelId="{5B442FF3-ABEE-4CF7-BC98-B10896DD64CF}" type="presParOf" srcId="{8F9A863A-472E-4AD6-8EF6-D5621B0CB18A}" destId="{81B8C054-1D70-4ED5-800B-43492B18083E}" srcOrd="7" destOrd="0" presId="urn:microsoft.com/office/officeart/2005/8/layout/vProcess5"/>
    <dgm:cxn modelId="{148B286D-8929-4442-B8C2-4027DBA7E83D}" type="presParOf" srcId="{8F9A863A-472E-4AD6-8EF6-D5621B0CB18A}" destId="{4BD89248-58A6-4947-B08D-7CD736B7C10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0EB554-8EFF-4F57-B517-4C7EDD4371C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E583FE7-92F8-4766-B1B7-0CFC5B4C244C}">
      <dgm:prSet phldrT="[Text]"/>
      <dgm:spPr/>
      <dgm:t>
        <a:bodyPr/>
        <a:lstStyle/>
        <a:p>
          <a:r>
            <a:rPr lang="en-US" dirty="0"/>
            <a:t>Exploratory Data Analysis</a:t>
          </a:r>
        </a:p>
      </dgm:t>
    </dgm:pt>
    <dgm:pt modelId="{619B6B86-7CA1-41C9-AEFF-6AB2FF099390}" type="parTrans" cxnId="{6EB2B831-6251-4060-B3E3-17962722EAB9}">
      <dgm:prSet/>
      <dgm:spPr/>
      <dgm:t>
        <a:bodyPr/>
        <a:lstStyle/>
        <a:p>
          <a:endParaRPr lang="en-US"/>
        </a:p>
      </dgm:t>
    </dgm:pt>
    <dgm:pt modelId="{07B9DF11-254C-4B16-95C2-67C157EC4C97}" type="sibTrans" cxnId="{6EB2B831-6251-4060-B3E3-17962722EAB9}">
      <dgm:prSet/>
      <dgm:spPr/>
      <dgm:t>
        <a:bodyPr/>
        <a:lstStyle/>
        <a:p>
          <a:endParaRPr lang="en-US"/>
        </a:p>
      </dgm:t>
    </dgm:pt>
    <dgm:pt modelId="{13064730-C652-442F-9B27-081E29256F36}">
      <dgm:prSet phldrT="[Text]"/>
      <dgm:spPr/>
      <dgm:t>
        <a:bodyPr/>
        <a:lstStyle/>
        <a:p>
          <a:r>
            <a:rPr lang="en-US" dirty="0"/>
            <a:t>Summarization of data to understand patterns</a:t>
          </a:r>
        </a:p>
      </dgm:t>
    </dgm:pt>
    <dgm:pt modelId="{F2477EF2-6983-4156-BDB8-4E42BB2ED3FE}" type="parTrans" cxnId="{87307C87-76CD-4EFC-982F-D2D2450B3143}">
      <dgm:prSet/>
      <dgm:spPr/>
      <dgm:t>
        <a:bodyPr/>
        <a:lstStyle/>
        <a:p>
          <a:endParaRPr lang="en-US"/>
        </a:p>
      </dgm:t>
    </dgm:pt>
    <dgm:pt modelId="{627D15FF-D6F4-421D-8B3D-5A0EDE32D681}" type="sibTrans" cxnId="{87307C87-76CD-4EFC-982F-D2D2450B3143}">
      <dgm:prSet/>
      <dgm:spPr/>
      <dgm:t>
        <a:bodyPr/>
        <a:lstStyle/>
        <a:p>
          <a:endParaRPr lang="en-US"/>
        </a:p>
      </dgm:t>
    </dgm:pt>
    <dgm:pt modelId="{3F46FF82-A772-4CA6-ACB7-D16579F510F7}">
      <dgm:prSet/>
      <dgm:spPr/>
      <dgm:t>
        <a:bodyPr/>
        <a:lstStyle/>
        <a:p>
          <a:r>
            <a:rPr lang="en-US" dirty="0"/>
            <a:t>Creation of independent variable ‘Landing Outcome’</a:t>
          </a:r>
        </a:p>
      </dgm:t>
    </dgm:pt>
    <dgm:pt modelId="{CE170C04-FEDD-4547-804C-D2179CAD7F4D}" type="parTrans" cxnId="{123DE1E7-3A2D-4501-931E-5FF460F00E87}">
      <dgm:prSet/>
      <dgm:spPr/>
      <dgm:t>
        <a:bodyPr/>
        <a:lstStyle/>
        <a:p>
          <a:endParaRPr lang="en-US"/>
        </a:p>
      </dgm:t>
    </dgm:pt>
    <dgm:pt modelId="{026DEA09-6595-4D30-BA20-1D6FA67C2AFA}" type="sibTrans" cxnId="{123DE1E7-3A2D-4501-931E-5FF460F00E87}">
      <dgm:prSet/>
      <dgm:spPr/>
      <dgm:t>
        <a:bodyPr/>
        <a:lstStyle/>
        <a:p>
          <a:endParaRPr lang="en-US"/>
        </a:p>
      </dgm:t>
    </dgm:pt>
    <dgm:pt modelId="{8F9A863A-472E-4AD6-8EF6-D5621B0CB18A}" type="pres">
      <dgm:prSet presAssocID="{FF0EB554-8EFF-4F57-B517-4C7EDD4371C6}" presName="outerComposite" presStyleCnt="0">
        <dgm:presLayoutVars>
          <dgm:chMax val="5"/>
          <dgm:dir/>
          <dgm:resizeHandles val="exact"/>
        </dgm:presLayoutVars>
      </dgm:prSet>
      <dgm:spPr/>
    </dgm:pt>
    <dgm:pt modelId="{CB4C56E5-0E0B-4F89-A831-1E4ACA059ACC}" type="pres">
      <dgm:prSet presAssocID="{FF0EB554-8EFF-4F57-B517-4C7EDD4371C6}" presName="dummyMaxCanvas" presStyleCnt="0">
        <dgm:presLayoutVars/>
      </dgm:prSet>
      <dgm:spPr/>
    </dgm:pt>
    <dgm:pt modelId="{7A1F6403-C865-44C2-95D4-F102D6FADDA0}" type="pres">
      <dgm:prSet presAssocID="{FF0EB554-8EFF-4F57-B517-4C7EDD4371C6}" presName="ThreeNodes_1" presStyleLbl="node1" presStyleIdx="0" presStyleCnt="3">
        <dgm:presLayoutVars>
          <dgm:bulletEnabled val="1"/>
        </dgm:presLayoutVars>
      </dgm:prSet>
      <dgm:spPr/>
    </dgm:pt>
    <dgm:pt modelId="{AA989E78-FA93-485D-A72C-43C3FB8FA476}" type="pres">
      <dgm:prSet presAssocID="{FF0EB554-8EFF-4F57-B517-4C7EDD4371C6}" presName="ThreeNodes_2" presStyleLbl="node1" presStyleIdx="1" presStyleCnt="3">
        <dgm:presLayoutVars>
          <dgm:bulletEnabled val="1"/>
        </dgm:presLayoutVars>
      </dgm:prSet>
      <dgm:spPr/>
    </dgm:pt>
    <dgm:pt modelId="{DB1FDD13-9727-49E9-85A1-E97179CFD453}" type="pres">
      <dgm:prSet presAssocID="{FF0EB554-8EFF-4F57-B517-4C7EDD4371C6}" presName="ThreeNodes_3" presStyleLbl="node1" presStyleIdx="2" presStyleCnt="3">
        <dgm:presLayoutVars>
          <dgm:bulletEnabled val="1"/>
        </dgm:presLayoutVars>
      </dgm:prSet>
      <dgm:spPr/>
    </dgm:pt>
    <dgm:pt modelId="{ACD344E8-E7F8-41AC-8780-6C9F9E3D9609}" type="pres">
      <dgm:prSet presAssocID="{FF0EB554-8EFF-4F57-B517-4C7EDD4371C6}" presName="ThreeConn_1-2" presStyleLbl="fgAccFollowNode1" presStyleIdx="0" presStyleCnt="2">
        <dgm:presLayoutVars>
          <dgm:bulletEnabled val="1"/>
        </dgm:presLayoutVars>
      </dgm:prSet>
      <dgm:spPr/>
    </dgm:pt>
    <dgm:pt modelId="{E95AA336-0E4B-4CA1-9198-2ADD7FABBD13}" type="pres">
      <dgm:prSet presAssocID="{FF0EB554-8EFF-4F57-B517-4C7EDD4371C6}" presName="ThreeConn_2-3" presStyleLbl="fgAccFollowNode1" presStyleIdx="1" presStyleCnt="2">
        <dgm:presLayoutVars>
          <dgm:bulletEnabled val="1"/>
        </dgm:presLayoutVars>
      </dgm:prSet>
      <dgm:spPr/>
    </dgm:pt>
    <dgm:pt modelId="{83BCDADA-E7DB-432D-A343-9B410EECCD86}" type="pres">
      <dgm:prSet presAssocID="{FF0EB554-8EFF-4F57-B517-4C7EDD4371C6}" presName="ThreeNodes_1_text" presStyleLbl="node1" presStyleIdx="2" presStyleCnt="3">
        <dgm:presLayoutVars>
          <dgm:bulletEnabled val="1"/>
        </dgm:presLayoutVars>
      </dgm:prSet>
      <dgm:spPr/>
    </dgm:pt>
    <dgm:pt modelId="{F9B69594-7E54-4D7D-BCD6-0740D6886503}" type="pres">
      <dgm:prSet presAssocID="{FF0EB554-8EFF-4F57-B517-4C7EDD4371C6}" presName="ThreeNodes_2_text" presStyleLbl="node1" presStyleIdx="2" presStyleCnt="3">
        <dgm:presLayoutVars>
          <dgm:bulletEnabled val="1"/>
        </dgm:presLayoutVars>
      </dgm:prSet>
      <dgm:spPr/>
    </dgm:pt>
    <dgm:pt modelId="{BE5A6CF3-0E47-483B-A374-7C60E8EB458D}" type="pres">
      <dgm:prSet presAssocID="{FF0EB554-8EFF-4F57-B517-4C7EDD4371C6}" presName="ThreeNodes_3_text" presStyleLbl="node1" presStyleIdx="2" presStyleCnt="3">
        <dgm:presLayoutVars>
          <dgm:bulletEnabled val="1"/>
        </dgm:presLayoutVars>
      </dgm:prSet>
      <dgm:spPr/>
    </dgm:pt>
  </dgm:ptLst>
  <dgm:cxnLst>
    <dgm:cxn modelId="{9BB1EA0E-2409-4256-8E02-70C7D20D1C66}" type="presOf" srcId="{07B9DF11-254C-4B16-95C2-67C157EC4C97}" destId="{ACD344E8-E7F8-41AC-8780-6C9F9E3D9609}" srcOrd="0" destOrd="0" presId="urn:microsoft.com/office/officeart/2005/8/layout/vProcess5"/>
    <dgm:cxn modelId="{C84E7212-1268-468C-BC08-C98D211D8EE5}" type="presOf" srcId="{4E583FE7-92F8-4766-B1B7-0CFC5B4C244C}" destId="{7A1F6403-C865-44C2-95D4-F102D6FADDA0}" srcOrd="0" destOrd="0" presId="urn:microsoft.com/office/officeart/2005/8/layout/vProcess5"/>
    <dgm:cxn modelId="{6EB2B831-6251-4060-B3E3-17962722EAB9}" srcId="{FF0EB554-8EFF-4F57-B517-4C7EDD4371C6}" destId="{4E583FE7-92F8-4766-B1B7-0CFC5B4C244C}" srcOrd="0" destOrd="0" parTransId="{619B6B86-7CA1-41C9-AEFF-6AB2FF099390}" sibTransId="{07B9DF11-254C-4B16-95C2-67C157EC4C97}"/>
    <dgm:cxn modelId="{122F845F-24E6-45FD-81B1-A63B28DB21BE}" type="presOf" srcId="{3F46FF82-A772-4CA6-ACB7-D16579F510F7}" destId="{DB1FDD13-9727-49E9-85A1-E97179CFD453}" srcOrd="0" destOrd="0" presId="urn:microsoft.com/office/officeart/2005/8/layout/vProcess5"/>
    <dgm:cxn modelId="{27F23B58-6BB1-4D0E-B5EC-A57C644ECC4C}" type="presOf" srcId="{FF0EB554-8EFF-4F57-B517-4C7EDD4371C6}" destId="{8F9A863A-472E-4AD6-8EF6-D5621B0CB18A}" srcOrd="0" destOrd="0" presId="urn:microsoft.com/office/officeart/2005/8/layout/vProcess5"/>
    <dgm:cxn modelId="{781FF579-3E20-4D64-9B69-AB5F629D9ECE}" type="presOf" srcId="{3F46FF82-A772-4CA6-ACB7-D16579F510F7}" destId="{BE5A6CF3-0E47-483B-A374-7C60E8EB458D}" srcOrd="1" destOrd="0" presId="urn:microsoft.com/office/officeart/2005/8/layout/vProcess5"/>
    <dgm:cxn modelId="{ABC44F83-3BD4-4BD9-A2F3-B62B0DA4BDB3}" type="presOf" srcId="{4E583FE7-92F8-4766-B1B7-0CFC5B4C244C}" destId="{83BCDADA-E7DB-432D-A343-9B410EECCD86}" srcOrd="1" destOrd="0" presId="urn:microsoft.com/office/officeart/2005/8/layout/vProcess5"/>
    <dgm:cxn modelId="{87307C87-76CD-4EFC-982F-D2D2450B3143}" srcId="{FF0EB554-8EFF-4F57-B517-4C7EDD4371C6}" destId="{13064730-C652-442F-9B27-081E29256F36}" srcOrd="1" destOrd="0" parTransId="{F2477EF2-6983-4156-BDB8-4E42BB2ED3FE}" sibTransId="{627D15FF-D6F4-421D-8B3D-5A0EDE32D681}"/>
    <dgm:cxn modelId="{7AB497B7-59B4-476A-AFDE-1AF8ACB60CB2}" type="presOf" srcId="{13064730-C652-442F-9B27-081E29256F36}" destId="{F9B69594-7E54-4D7D-BCD6-0740D6886503}" srcOrd="1" destOrd="0" presId="urn:microsoft.com/office/officeart/2005/8/layout/vProcess5"/>
    <dgm:cxn modelId="{123DE1E7-3A2D-4501-931E-5FF460F00E87}" srcId="{FF0EB554-8EFF-4F57-B517-4C7EDD4371C6}" destId="{3F46FF82-A772-4CA6-ACB7-D16579F510F7}" srcOrd="2" destOrd="0" parTransId="{CE170C04-FEDD-4547-804C-D2179CAD7F4D}" sibTransId="{026DEA09-6595-4D30-BA20-1D6FA67C2AFA}"/>
    <dgm:cxn modelId="{CFABD2E9-153D-42D7-B8B4-E64C0D40F447}" type="presOf" srcId="{627D15FF-D6F4-421D-8B3D-5A0EDE32D681}" destId="{E95AA336-0E4B-4CA1-9198-2ADD7FABBD13}" srcOrd="0" destOrd="0" presId="urn:microsoft.com/office/officeart/2005/8/layout/vProcess5"/>
    <dgm:cxn modelId="{F00DBFF7-E739-4BF5-A502-B75C39DA151D}" type="presOf" srcId="{13064730-C652-442F-9B27-081E29256F36}" destId="{AA989E78-FA93-485D-A72C-43C3FB8FA476}" srcOrd="0" destOrd="0" presId="urn:microsoft.com/office/officeart/2005/8/layout/vProcess5"/>
    <dgm:cxn modelId="{783BD2F0-CA1E-4408-BAA0-63E7514AA58B}" type="presParOf" srcId="{8F9A863A-472E-4AD6-8EF6-D5621B0CB18A}" destId="{CB4C56E5-0E0B-4F89-A831-1E4ACA059ACC}" srcOrd="0" destOrd="0" presId="urn:microsoft.com/office/officeart/2005/8/layout/vProcess5"/>
    <dgm:cxn modelId="{7517DDB7-67DD-426C-B0BB-B215160DA418}" type="presParOf" srcId="{8F9A863A-472E-4AD6-8EF6-D5621B0CB18A}" destId="{7A1F6403-C865-44C2-95D4-F102D6FADDA0}" srcOrd="1" destOrd="0" presId="urn:microsoft.com/office/officeart/2005/8/layout/vProcess5"/>
    <dgm:cxn modelId="{F7AD3890-BF1D-402F-9851-C2436E9163C2}" type="presParOf" srcId="{8F9A863A-472E-4AD6-8EF6-D5621B0CB18A}" destId="{AA989E78-FA93-485D-A72C-43C3FB8FA476}" srcOrd="2" destOrd="0" presId="urn:microsoft.com/office/officeart/2005/8/layout/vProcess5"/>
    <dgm:cxn modelId="{0D738A6A-FD9E-4932-BDCC-0D306EDE5229}" type="presParOf" srcId="{8F9A863A-472E-4AD6-8EF6-D5621B0CB18A}" destId="{DB1FDD13-9727-49E9-85A1-E97179CFD453}" srcOrd="3" destOrd="0" presId="urn:microsoft.com/office/officeart/2005/8/layout/vProcess5"/>
    <dgm:cxn modelId="{343E2A15-E5D6-4738-A631-ED7CAFB29DDB}" type="presParOf" srcId="{8F9A863A-472E-4AD6-8EF6-D5621B0CB18A}" destId="{ACD344E8-E7F8-41AC-8780-6C9F9E3D9609}" srcOrd="4" destOrd="0" presId="urn:microsoft.com/office/officeart/2005/8/layout/vProcess5"/>
    <dgm:cxn modelId="{9A0E35CE-F335-44A0-A267-B9BDF0B22AEE}" type="presParOf" srcId="{8F9A863A-472E-4AD6-8EF6-D5621B0CB18A}" destId="{E95AA336-0E4B-4CA1-9198-2ADD7FABBD13}" srcOrd="5" destOrd="0" presId="urn:microsoft.com/office/officeart/2005/8/layout/vProcess5"/>
    <dgm:cxn modelId="{E3FE0D8B-FAD5-4221-8DC3-3DB012086B5F}" type="presParOf" srcId="{8F9A863A-472E-4AD6-8EF6-D5621B0CB18A}" destId="{83BCDADA-E7DB-432D-A343-9B410EECCD86}" srcOrd="6" destOrd="0" presId="urn:microsoft.com/office/officeart/2005/8/layout/vProcess5"/>
    <dgm:cxn modelId="{B08409C1-08A2-419D-8BD4-8F464CC4CE63}" type="presParOf" srcId="{8F9A863A-472E-4AD6-8EF6-D5621B0CB18A}" destId="{F9B69594-7E54-4D7D-BCD6-0740D6886503}" srcOrd="7" destOrd="0" presId="urn:microsoft.com/office/officeart/2005/8/layout/vProcess5"/>
    <dgm:cxn modelId="{EA37B19B-1396-4047-B616-C68C80365318}" type="presParOf" srcId="{8F9A863A-472E-4AD6-8EF6-D5621B0CB18A}" destId="{BE5A6CF3-0E47-483B-A374-7C60E8EB458D}"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C584D-999B-4149-86A1-090F2EC15643}">
      <dsp:nvSpPr>
        <dsp:cNvPr id="0" name=""/>
        <dsp:cNvSpPr/>
      </dsp:nvSpPr>
      <dsp:spPr>
        <a:xfrm>
          <a:off x="0" y="0"/>
          <a:ext cx="5653022"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Request API and parse the SpaceX launch data</a:t>
          </a:r>
        </a:p>
      </dsp:txBody>
      <dsp:txXfrm>
        <a:off x="42367" y="42367"/>
        <a:ext cx="4092119" cy="1361782"/>
      </dsp:txXfrm>
    </dsp:sp>
    <dsp:sp modelId="{43FD743F-2ED9-4436-92CA-89078A16CC0D}">
      <dsp:nvSpPr>
        <dsp:cNvPr id="0" name=""/>
        <dsp:cNvSpPr/>
      </dsp:nvSpPr>
      <dsp:spPr>
        <a:xfrm>
          <a:off x="633535" y="1632265"/>
          <a:ext cx="5383543" cy="1557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Filter data to only include relevant data only</a:t>
          </a:r>
        </a:p>
      </dsp:txBody>
      <dsp:txXfrm>
        <a:off x="679143" y="1677873"/>
        <a:ext cx="3921894" cy="1465972"/>
      </dsp:txXfrm>
    </dsp:sp>
    <dsp:sp modelId="{5CC6E812-3C39-4055-8095-E4D3F0FD7524}">
      <dsp:nvSpPr>
        <dsp:cNvPr id="0" name=""/>
        <dsp:cNvSpPr/>
      </dsp:nvSpPr>
      <dsp:spPr>
        <a:xfrm>
          <a:off x="997592" y="3375203"/>
          <a:ext cx="5653022"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Deal with Missing Values with mean fill methodology</a:t>
          </a:r>
        </a:p>
      </dsp:txBody>
      <dsp:txXfrm>
        <a:off x="1039959" y="3417570"/>
        <a:ext cx="4129257" cy="1361782"/>
      </dsp:txXfrm>
    </dsp:sp>
    <dsp:sp modelId="{067FC488-D9EE-4872-975C-3BEE5EB6FA94}">
      <dsp:nvSpPr>
        <dsp:cNvPr id="0" name=""/>
        <dsp:cNvSpPr/>
      </dsp:nvSpPr>
      <dsp:spPr>
        <a:xfrm>
          <a:off x="4712787" y="1096941"/>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24340" y="1096941"/>
        <a:ext cx="517129" cy="707527"/>
      </dsp:txXfrm>
    </dsp:sp>
    <dsp:sp modelId="{9B78F06A-3B41-4919-AD68-456A6288833E}">
      <dsp:nvSpPr>
        <dsp:cNvPr id="0" name=""/>
        <dsp:cNvSpPr/>
      </dsp:nvSpPr>
      <dsp:spPr>
        <a:xfrm>
          <a:off x="5211583" y="2774899"/>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423136" y="2774899"/>
        <a:ext cx="517129" cy="707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C584D-999B-4149-86A1-090F2EC15643}">
      <dsp:nvSpPr>
        <dsp:cNvPr id="0" name=""/>
        <dsp:cNvSpPr/>
      </dsp:nvSpPr>
      <dsp:spPr>
        <a:xfrm>
          <a:off x="0" y="0"/>
          <a:ext cx="5358858"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Request the Falcon9 Launch Wiki page</a:t>
          </a:r>
        </a:p>
      </dsp:txBody>
      <dsp:txXfrm>
        <a:off x="42367" y="42367"/>
        <a:ext cx="3797954" cy="1361782"/>
      </dsp:txXfrm>
    </dsp:sp>
    <dsp:sp modelId="{43FD743F-2ED9-4436-92CA-89078A16CC0D}">
      <dsp:nvSpPr>
        <dsp:cNvPr id="0" name=""/>
        <dsp:cNvSpPr/>
      </dsp:nvSpPr>
      <dsp:spPr>
        <a:xfrm>
          <a:off x="600568" y="1632265"/>
          <a:ext cx="5103401" cy="1557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Extract all column/variable names from the HTML table header</a:t>
          </a:r>
        </a:p>
      </dsp:txBody>
      <dsp:txXfrm>
        <a:off x="646176" y="1677873"/>
        <a:ext cx="3666470" cy="1465972"/>
      </dsp:txXfrm>
    </dsp:sp>
    <dsp:sp modelId="{5CC6E812-3C39-4055-8095-E4D3F0FD7524}">
      <dsp:nvSpPr>
        <dsp:cNvPr id="0" name=""/>
        <dsp:cNvSpPr/>
      </dsp:nvSpPr>
      <dsp:spPr>
        <a:xfrm>
          <a:off x="945680" y="3375203"/>
          <a:ext cx="5358858"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Create a data frame by parsing the launch HTML tables</a:t>
          </a:r>
        </a:p>
      </dsp:txBody>
      <dsp:txXfrm>
        <a:off x="988047" y="3417570"/>
        <a:ext cx="3861048" cy="1361782"/>
      </dsp:txXfrm>
    </dsp:sp>
    <dsp:sp modelId="{067FC488-D9EE-4872-975C-3BEE5EB6FA94}">
      <dsp:nvSpPr>
        <dsp:cNvPr id="0" name=""/>
        <dsp:cNvSpPr/>
      </dsp:nvSpPr>
      <dsp:spPr>
        <a:xfrm>
          <a:off x="4418622" y="1096941"/>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30175" y="1096941"/>
        <a:ext cx="517129" cy="707527"/>
      </dsp:txXfrm>
    </dsp:sp>
    <dsp:sp modelId="{9B78F06A-3B41-4919-AD68-456A6288833E}">
      <dsp:nvSpPr>
        <dsp:cNvPr id="0" name=""/>
        <dsp:cNvSpPr/>
      </dsp:nvSpPr>
      <dsp:spPr>
        <a:xfrm>
          <a:off x="4891463" y="2774899"/>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03016" y="2774899"/>
        <a:ext cx="517129" cy="7075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F6403-C865-44C2-95D4-F102D6FADDA0}">
      <dsp:nvSpPr>
        <dsp:cNvPr id="0" name=""/>
        <dsp:cNvSpPr/>
      </dsp:nvSpPr>
      <dsp:spPr>
        <a:xfrm>
          <a:off x="0" y="0"/>
          <a:ext cx="5016325"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Exploratory Data Analysis</a:t>
          </a:r>
        </a:p>
      </dsp:txBody>
      <dsp:txXfrm>
        <a:off x="42367" y="42367"/>
        <a:ext cx="3455421" cy="1361782"/>
      </dsp:txXfrm>
    </dsp:sp>
    <dsp:sp modelId="{AA989E78-FA93-485D-A72C-43C3FB8FA476}">
      <dsp:nvSpPr>
        <dsp:cNvPr id="0" name=""/>
        <dsp:cNvSpPr/>
      </dsp:nvSpPr>
      <dsp:spPr>
        <a:xfrm>
          <a:off x="442616" y="1687601"/>
          <a:ext cx="5016325"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Summarization of data to understand patterns</a:t>
          </a:r>
        </a:p>
      </dsp:txBody>
      <dsp:txXfrm>
        <a:off x="484983" y="1729968"/>
        <a:ext cx="3548738" cy="1361782"/>
      </dsp:txXfrm>
    </dsp:sp>
    <dsp:sp modelId="{DB1FDD13-9727-49E9-85A1-E97179CFD453}">
      <dsp:nvSpPr>
        <dsp:cNvPr id="0" name=""/>
        <dsp:cNvSpPr/>
      </dsp:nvSpPr>
      <dsp:spPr>
        <a:xfrm>
          <a:off x="885233" y="3375203"/>
          <a:ext cx="5016325" cy="1446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Creation of independent variable ‘Landing Outcome’</a:t>
          </a:r>
        </a:p>
      </dsp:txBody>
      <dsp:txXfrm>
        <a:off x="927600" y="3417570"/>
        <a:ext cx="3548738" cy="1361782"/>
      </dsp:txXfrm>
    </dsp:sp>
    <dsp:sp modelId="{ACD344E8-E7F8-41AC-8780-6C9F9E3D9609}">
      <dsp:nvSpPr>
        <dsp:cNvPr id="0" name=""/>
        <dsp:cNvSpPr/>
      </dsp:nvSpPr>
      <dsp:spPr>
        <a:xfrm>
          <a:off x="4076089" y="1096941"/>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87642" y="1096941"/>
        <a:ext cx="517129" cy="707527"/>
      </dsp:txXfrm>
    </dsp:sp>
    <dsp:sp modelId="{E95AA336-0E4B-4CA1-9198-2ADD7FABBD13}">
      <dsp:nvSpPr>
        <dsp:cNvPr id="0" name=""/>
        <dsp:cNvSpPr/>
      </dsp:nvSpPr>
      <dsp:spPr>
        <a:xfrm>
          <a:off x="4518706" y="2774899"/>
          <a:ext cx="940235" cy="94023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30259" y="2774899"/>
        <a:ext cx="517129" cy="70752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087412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7519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11758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7583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1845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71620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681576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uditdeshpande/IBMCapstone/blob/2f03ad605753c5e874543b3cfbb74874533232c3/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uditdeshpande/IBMCapstone/blob/2f03ad605753c5e874543b3cfbb74874533232c3/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ditdeshpande/IBMCapstone/blob/2f03ad605753c5e874543b3cfbb74874533232c3/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ditdeshpande/IBMCapstone/blob/2f03ad605753c5e874543b3cfbb74874533232c3/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ditdeshpande/IBMCapstone/blob/2f03ad605753c5e874543b3cfbb74874533232c3/lab_jupyter_launch_site_location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ditdeshpande/IBMCapstone/blob/2f03ad605753c5e874543b3cfbb74874533232c3/spacex_interactive_app.py" TargetMode="External"/><Relationship Id="rId7" Type="http://schemas.openxmlformats.org/officeDocument/2006/relationships/hyperlink" Target="https://github.com/uditdeshpande/IBMCapstone/blob/2f03ad605753c5e874543b3cfbb74874533232c3/spacex_interactive_04.png"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uditdeshpande/IBMCapstone/blob/2f03ad605753c5e874543b3cfbb74874533232c3/spacex_interactive_03.png" TargetMode="External"/><Relationship Id="rId5" Type="http://schemas.openxmlformats.org/officeDocument/2006/relationships/hyperlink" Target="https://github.com/uditdeshpande/IBMCapstone/blob/2f03ad605753c5e874543b3cfbb74874533232c3/spacex_interactive_02.png" TargetMode="External"/><Relationship Id="rId4" Type="http://schemas.openxmlformats.org/officeDocument/2006/relationships/hyperlink" Target="https://github.com/uditdeshpande/IBMCapstone/blob/2f03ad605753c5e874543b3cfbb74874533232c3/spacex_interactive_01.p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ditdeshpande/IBMCapstone/blob/2f03ad605753c5e874543b3cfbb74874533232c3/SpaceX_Machine%20Learning%20Prediction_Part_5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uditdeshpande/IBMCapstone/blob/946b29c7d4fc65bc333f14463f1d3ae4c6b91b4b/jupyter-labs-spacex-data-collection-api%20(1).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Udit Deshpande</a:t>
            </a:r>
          </a:p>
          <a:p>
            <a:r>
              <a:rPr lang="en-US" dirty="0">
                <a:solidFill>
                  <a:schemeClr val="bg2"/>
                </a:solidFill>
                <a:latin typeface="Abadi" panose="020B0604020104020204" pitchFamily="34" charset="0"/>
                <a:ea typeface="SF Pro" pitchFamily="2" charset="0"/>
                <a:cs typeface="SF Pro" pitchFamily="2" charset="0"/>
              </a:rPr>
              <a:t>2022-09-09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528877"/>
            <a:ext cx="4485161" cy="4638073"/>
          </a:xfrm>
          <a:prstGeom prst="rect">
            <a:avLst/>
          </a:prstGeom>
        </p:spPr>
        <p:txBody>
          <a:bodyPr lIns="91440" tIns="45720" rIns="91440" bIns="45720" anchor="t">
            <a:noAutofit/>
          </a:bodyPr>
          <a:lstStyle/>
          <a:p>
            <a:pPr algn="l"/>
            <a:endParaRPr lang="en-US" sz="2000" b="0" i="0" u="none" strike="noStrike" baseline="0" dirty="0">
              <a:solidFill>
                <a:srgbClr val="000000"/>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Data from SpaceX launches was obtained from Wikipedia</a:t>
            </a:r>
          </a:p>
          <a:p>
            <a:pPr algn="l"/>
            <a:endParaRPr lang="en-US" sz="2000" b="0" i="0" u="none" strike="noStrike" baseline="0" dirty="0">
              <a:solidFill>
                <a:srgbClr val="000000"/>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Data was downloaded from Wikipedia according to the flowchart and then persisted.</a:t>
            </a:r>
          </a:p>
          <a:p>
            <a:endParaRPr lang="en-US" sz="2000" dirty="0">
              <a:solidFill>
                <a:srgbClr val="292929"/>
              </a:solidFill>
              <a:latin typeface="Abadi" panose="020B0604020104020204" pitchFamily="34" charset="0"/>
            </a:endParaRPr>
          </a:p>
          <a:p>
            <a:r>
              <a:rPr lang="en-US" sz="2000" dirty="0">
                <a:hlinkClick r:id="rId3"/>
              </a:rPr>
              <a:t>Click HERE for the GITHUB permalink</a:t>
            </a:r>
            <a:endParaRPr lang="en-US" sz="2000" dirty="0"/>
          </a:p>
          <a:p>
            <a:endParaRPr lang="en-US" sz="2000" b="0" i="0" u="none" strike="noStrike" baseline="0" dirty="0">
              <a:solidFill>
                <a:srgbClr val="292929"/>
              </a:solidFill>
              <a:latin typeface="Abadi" panose="020B0604020104020204" pitchFamily="34" charset="0"/>
            </a:endParaRPr>
          </a:p>
          <a:p>
            <a:endParaRPr lang="en-US" sz="2000" b="0" i="0" u="none" strike="noStrike" baseline="0" dirty="0">
              <a:solidFill>
                <a:srgbClr val="292929"/>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DFD5AF60-D7DD-4205-8502-B0C94F5C4BE6}"/>
              </a:ext>
            </a:extLst>
          </p:cNvPr>
          <p:cNvGraphicFramePr/>
          <p:nvPr>
            <p:extLst>
              <p:ext uri="{D42A27DB-BD31-4B8C-83A1-F6EECF244321}">
                <p14:modId xmlns:p14="http://schemas.microsoft.com/office/powerpoint/2010/main" val="4115874937"/>
              </p:ext>
            </p:extLst>
          </p:nvPr>
        </p:nvGraphicFramePr>
        <p:xfrm>
          <a:off x="5562502" y="1502327"/>
          <a:ext cx="6304539" cy="4821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000" b="0" i="0" u="none" strike="noStrike" baseline="0" dirty="0">
                <a:solidFill>
                  <a:srgbClr val="292929"/>
                </a:solidFill>
                <a:latin typeface="Abadi" panose="020B0604020104020204" pitchFamily="34" charset="0"/>
              </a:rPr>
              <a:t>Initially Exploratory Data Analysis (EDA) was performed on the dataset to understand the shortcomings in data.</a:t>
            </a:r>
          </a:p>
          <a:p>
            <a:pPr marL="0" indent="0">
              <a:buNone/>
            </a:pPr>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Summaries of different fields such as launch site level analysis, occurrences of each orbit and occurrences of mission outcome per orbit type were calculated to understand the correlation between variables and the mission outcome.</a:t>
            </a:r>
          </a:p>
          <a:p>
            <a:pPr marL="0" indent="0">
              <a:buNone/>
            </a:pPr>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Finally, the landing outcome label was created from Outcome column.</a:t>
            </a:r>
          </a:p>
          <a:p>
            <a:r>
              <a:rPr lang="en-US" sz="2000" dirty="0">
                <a:hlinkClick r:id="rId3"/>
              </a:rPr>
              <a:t>Click HERE for the GITHUB permalink</a:t>
            </a:r>
            <a:endParaRPr lang="en-US" sz="2000" dirty="0"/>
          </a:p>
          <a:p>
            <a:endParaRPr lang="en-US" sz="2000" b="0" i="0" u="none" strike="noStrike" baseline="0" dirty="0">
              <a:solidFill>
                <a:srgbClr val="292929"/>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2332A2C9-3665-4F2D-B01A-228BED7B69FF}"/>
              </a:ext>
            </a:extLst>
          </p:cNvPr>
          <p:cNvGraphicFramePr/>
          <p:nvPr>
            <p:extLst>
              <p:ext uri="{D42A27DB-BD31-4B8C-83A1-F6EECF244321}">
                <p14:modId xmlns:p14="http://schemas.microsoft.com/office/powerpoint/2010/main" val="3813391051"/>
              </p:ext>
            </p:extLst>
          </p:nvPr>
        </p:nvGraphicFramePr>
        <p:xfrm>
          <a:off x="6095999" y="1497630"/>
          <a:ext cx="5901559" cy="4821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800" b="0" i="0" u="none" strike="noStrike" baseline="0" dirty="0">
                <a:solidFill>
                  <a:srgbClr val="292929"/>
                </a:solidFill>
                <a:latin typeface="Abadi" panose="020B0604020104020204" pitchFamily="34" charset="0"/>
              </a:rPr>
              <a:t>Correlation with various variables present in the dataset were identified using data visualization: </a:t>
            </a:r>
          </a:p>
          <a:p>
            <a:r>
              <a:rPr lang="en-US" sz="1800" b="0" i="0" u="none" strike="noStrike" baseline="0" dirty="0">
                <a:solidFill>
                  <a:srgbClr val="292929"/>
                </a:solidFill>
                <a:latin typeface="Abadi" panose="020B0604020104020204" pitchFamily="34" charset="0"/>
              </a:rPr>
              <a:t>Payload Mass vs. Flight Number, </a:t>
            </a:r>
          </a:p>
          <a:p>
            <a:r>
              <a:rPr lang="en-US" sz="1800" b="0" i="0" u="none" strike="noStrike" baseline="0" dirty="0">
                <a:solidFill>
                  <a:srgbClr val="292929"/>
                </a:solidFill>
                <a:latin typeface="Abadi" panose="020B0604020104020204" pitchFamily="34" charset="0"/>
              </a:rPr>
              <a:t>Launch Site vs. Flight Number,</a:t>
            </a:r>
          </a:p>
          <a:p>
            <a:r>
              <a:rPr lang="en-US" sz="1800" b="0" i="0" u="none" strike="noStrike" baseline="0" dirty="0">
                <a:solidFill>
                  <a:srgbClr val="292929"/>
                </a:solidFill>
                <a:latin typeface="Abadi" panose="020B0604020104020204" pitchFamily="34" charset="0"/>
              </a:rPr>
              <a:t>Launch Site vs. Payload Mass, </a:t>
            </a:r>
          </a:p>
          <a:p>
            <a:r>
              <a:rPr lang="en-US" sz="1800" b="0" i="0" u="none" strike="noStrike" baseline="0" dirty="0">
                <a:solidFill>
                  <a:srgbClr val="292929"/>
                </a:solidFill>
                <a:latin typeface="Abadi" panose="020B0604020104020204" pitchFamily="34" charset="0"/>
              </a:rPr>
              <a:t>Orbit vs. Flight Number, </a:t>
            </a:r>
          </a:p>
          <a:p>
            <a:r>
              <a:rPr lang="en-US" sz="1800" b="0" i="0" u="none" strike="noStrike" baseline="0" dirty="0">
                <a:solidFill>
                  <a:srgbClr val="292929"/>
                </a:solidFill>
                <a:latin typeface="Abadi" panose="020B0604020104020204" pitchFamily="34" charset="0"/>
              </a:rPr>
              <a:t>Payload vs. Orbit</a:t>
            </a:r>
          </a:p>
          <a:p>
            <a:r>
              <a:rPr lang="en-US" sz="1800" dirty="0">
                <a:solidFill>
                  <a:srgbClr val="292929"/>
                </a:solidFill>
                <a:latin typeface="Abadi" panose="020B0604020104020204" pitchFamily="34" charset="0"/>
              </a:rPr>
              <a:t>And all the variables mentioned above vs. Success Rate / mission outcome.</a:t>
            </a:r>
          </a:p>
          <a:p>
            <a:r>
              <a:rPr lang="en-US" sz="1800" dirty="0">
                <a:hlinkClick r:id="rId3"/>
              </a:rPr>
              <a:t>Click HERE for the GITHUB permalink</a:t>
            </a:r>
            <a:endParaRPr lang="en-US" sz="1800" dirty="0"/>
          </a:p>
          <a:p>
            <a:endParaRPr lang="en-US" sz="180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buNone/>
            </a:pPr>
            <a:r>
              <a:rPr lang="en-US" sz="1800" b="0" i="0" u="none" strike="noStrike" baseline="0" dirty="0">
                <a:solidFill>
                  <a:srgbClr val="292929"/>
                </a:solidFill>
                <a:latin typeface="Abadi" panose="020B0604020104020204" pitchFamily="34" charset="0"/>
              </a:rPr>
              <a:t>The following SQL queries were performed:</a:t>
            </a:r>
          </a:p>
          <a:p>
            <a:r>
              <a:rPr lang="en-US" sz="1800" b="0" i="0" u="none" strike="noStrike" baseline="0" dirty="0">
                <a:solidFill>
                  <a:srgbClr val="292929"/>
                </a:solidFill>
                <a:latin typeface="Abadi" panose="020B0604020104020204" pitchFamily="34" charset="0"/>
              </a:rPr>
              <a:t>Names of the unique launch sites in the space mission;</a:t>
            </a:r>
          </a:p>
          <a:p>
            <a:r>
              <a:rPr lang="en-US" sz="1800" b="0" i="0" u="none" strike="noStrike" baseline="0" dirty="0">
                <a:solidFill>
                  <a:srgbClr val="292929"/>
                </a:solidFill>
                <a:latin typeface="Abadi" panose="020B0604020104020204" pitchFamily="34" charset="0"/>
              </a:rPr>
              <a:t>Top 5 launch sites whose name begin with the string 'CCA’;</a:t>
            </a:r>
          </a:p>
          <a:p>
            <a:r>
              <a:rPr lang="en-US" sz="1800" b="0" i="0" u="none" strike="noStrike" baseline="0" dirty="0">
                <a:solidFill>
                  <a:srgbClr val="292929"/>
                </a:solidFill>
                <a:latin typeface="Abadi" panose="020B0604020104020204" pitchFamily="34" charset="0"/>
              </a:rPr>
              <a:t>Total payload mass carried by boosters launched by NASA (CRS);</a:t>
            </a:r>
          </a:p>
          <a:p>
            <a:r>
              <a:rPr lang="en-US" sz="1800" b="0" i="0" u="none" strike="noStrike" baseline="0" dirty="0">
                <a:solidFill>
                  <a:srgbClr val="292929"/>
                </a:solidFill>
                <a:latin typeface="Abadi" panose="020B0604020104020204" pitchFamily="34" charset="0"/>
              </a:rPr>
              <a:t>Average payload mass carried by booster version F9 v1.1;</a:t>
            </a:r>
          </a:p>
          <a:p>
            <a:r>
              <a:rPr lang="en-US" sz="1800" b="0" i="0" u="none" strike="noStrike" baseline="0" dirty="0">
                <a:solidFill>
                  <a:srgbClr val="292929"/>
                </a:solidFill>
                <a:latin typeface="Abadi" panose="020B0604020104020204" pitchFamily="34" charset="0"/>
              </a:rPr>
              <a:t>Date when the first successful landing outcome in ground pad was achieved;</a:t>
            </a:r>
          </a:p>
          <a:p>
            <a:r>
              <a:rPr lang="en-US" sz="1800" b="0" i="0" u="none" strike="noStrike" baseline="0" dirty="0">
                <a:solidFill>
                  <a:srgbClr val="292929"/>
                </a:solidFill>
                <a:latin typeface="Abadi" panose="020B0604020104020204" pitchFamily="34" charset="0"/>
              </a:rPr>
              <a:t>Names of the boosters which have success in drone ship and have payload mass between 4000 and 6000 kg;</a:t>
            </a:r>
          </a:p>
          <a:p>
            <a:r>
              <a:rPr lang="en-US" sz="1800" b="0" i="0" u="none" strike="noStrike" baseline="0" dirty="0">
                <a:solidFill>
                  <a:srgbClr val="292929"/>
                </a:solidFill>
                <a:latin typeface="Abadi" panose="020B0604020104020204" pitchFamily="34" charset="0"/>
              </a:rPr>
              <a:t>Total number of successful and failure mission outcomes;</a:t>
            </a:r>
          </a:p>
          <a:p>
            <a:r>
              <a:rPr lang="en-US" sz="1800" b="0" i="0" u="none" strike="noStrike" baseline="0" dirty="0">
                <a:solidFill>
                  <a:srgbClr val="292929"/>
                </a:solidFill>
                <a:latin typeface="Abadi" panose="020B0604020104020204" pitchFamily="34" charset="0"/>
              </a:rPr>
              <a:t>Names of the booster versions which have carried the maximum payload mass;</a:t>
            </a:r>
          </a:p>
          <a:p>
            <a:r>
              <a:rPr lang="en-US" sz="1800" b="0" i="0" u="none" strike="noStrike" baseline="0" dirty="0">
                <a:solidFill>
                  <a:srgbClr val="292929"/>
                </a:solidFill>
                <a:latin typeface="Abadi" panose="020B0604020104020204" pitchFamily="34" charset="0"/>
              </a:rPr>
              <a:t>Failed landing outcomes in drone ship, their booster versions, and launch site names for in year 2015; and</a:t>
            </a:r>
          </a:p>
          <a:p>
            <a:r>
              <a:rPr lang="en-US" sz="1800" b="0" i="0" u="none" strike="noStrike" baseline="0" dirty="0">
                <a:solidFill>
                  <a:srgbClr val="292929"/>
                </a:solidFill>
                <a:latin typeface="Abadi" panose="020B0604020104020204" pitchFamily="34" charset="0"/>
              </a:rPr>
              <a:t>Rank of the count of landing outcomes (such as Failure (drone ship) or Success (ground pad)) between the date 2010-06-04 and 2017-03-20.</a:t>
            </a:r>
          </a:p>
          <a:p>
            <a:r>
              <a:rPr lang="en-US" sz="1800" dirty="0">
                <a:hlinkClick r:id="rId3"/>
              </a:rPr>
              <a:t>Click HERE for the GITHUB permalink</a:t>
            </a:r>
            <a:endParaRPr lang="en-US" sz="1800" dirty="0"/>
          </a:p>
          <a:p>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b="0" i="0" u="none" strike="noStrike" baseline="0" dirty="0">
                <a:solidFill>
                  <a:srgbClr val="292929"/>
                </a:solidFill>
                <a:latin typeface="Abadi" panose="020B0604020104020204" pitchFamily="34" charset="0"/>
              </a:rPr>
              <a:t>Folium was used to create interactive maps to mark the following:</a:t>
            </a:r>
          </a:p>
          <a:p>
            <a:pPr lvl="1"/>
            <a:r>
              <a:rPr lang="en-US" sz="2000" b="0" i="0" u="none" strike="noStrike" baseline="0" dirty="0">
                <a:solidFill>
                  <a:srgbClr val="292929"/>
                </a:solidFill>
                <a:latin typeface="Abadi" panose="020B0604020104020204" pitchFamily="34" charset="0"/>
              </a:rPr>
              <a:t>Markers indicate points like launch sites.</a:t>
            </a:r>
          </a:p>
          <a:p>
            <a:pPr lvl="1"/>
            <a:r>
              <a:rPr lang="en-US" sz="2000" b="0" i="0" u="none" strike="noStrike" baseline="0" dirty="0">
                <a:solidFill>
                  <a:srgbClr val="292929"/>
                </a:solidFill>
                <a:latin typeface="Abadi" panose="020B0604020104020204" pitchFamily="34" charset="0"/>
              </a:rPr>
              <a:t>Circles indicate highlighted areas around specific coordinates and launch sites.</a:t>
            </a:r>
          </a:p>
          <a:p>
            <a:pPr lvl="1"/>
            <a:r>
              <a:rPr lang="en-US" sz="2000" b="0" i="0" u="none" strike="noStrike" baseline="0" dirty="0">
                <a:solidFill>
                  <a:srgbClr val="292929"/>
                </a:solidFill>
                <a:latin typeface="Abadi" panose="020B0604020104020204" pitchFamily="34" charset="0"/>
              </a:rPr>
              <a:t>Marker clusters indicates groups of events in each coordinate, like launches in a launch site.</a:t>
            </a:r>
          </a:p>
          <a:p>
            <a:pPr lvl="1"/>
            <a:r>
              <a:rPr lang="en-US" sz="2000" b="0" i="0" u="none" strike="noStrike" baseline="0" dirty="0">
                <a:solidFill>
                  <a:srgbClr val="292929"/>
                </a:solidFill>
                <a:latin typeface="Abadi" panose="020B0604020104020204" pitchFamily="34" charset="0"/>
              </a:rPr>
              <a:t>Lines are used to indicate distances between two coordinates.</a:t>
            </a:r>
          </a:p>
          <a:p>
            <a:pPr marL="0" indent="0">
              <a:buNone/>
            </a:pPr>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dirty="0">
                <a:hlinkClick r:id="rId3"/>
              </a:rPr>
              <a:t>Click HERE for the GITHUB permalink</a:t>
            </a:r>
            <a:endParaRPr lang="en-US" dirty="0"/>
          </a:p>
          <a:p>
            <a:pPr>
              <a:lnSpc>
                <a:spcPct val="100000"/>
              </a:lnSpc>
              <a:spcBef>
                <a:spcPts val="1400"/>
              </a:spcBef>
            </a:pPr>
            <a:endParaRPr lang="en-US" sz="2400" dirty="0">
              <a:solidFill>
                <a:schemeClr val="accent3">
                  <a:lumMod val="25000"/>
                </a:schemeClr>
              </a:solidFill>
              <a:latin typeface="Abadi" panose="020B0604020104020204" pitchFamily="34" charset="0"/>
            </a:endParaRPr>
          </a:p>
          <a:p>
            <a:endParaRPr lang="en-US" sz="3200" dirty="0"/>
          </a:p>
          <a:p>
            <a:endParaRPr lang="en-US" sz="3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sz="2400" b="0" i="0" u="none" strike="noStrike" baseline="0" dirty="0">
                <a:solidFill>
                  <a:srgbClr val="292929"/>
                </a:solidFill>
                <a:latin typeface="Abadi" panose="020B0604020104020204" pitchFamily="34" charset="0"/>
              </a:rPr>
              <a:t>Interactive dashboards were built to understand the correlation between various variables</a:t>
            </a:r>
          </a:p>
          <a:p>
            <a:pPr lvl="1"/>
            <a:r>
              <a:rPr lang="en-US" sz="2000" b="0" i="0" u="none" strike="noStrike" baseline="0" dirty="0">
                <a:solidFill>
                  <a:srgbClr val="292929"/>
                </a:solidFill>
                <a:latin typeface="Abadi" panose="020B0604020104020204" pitchFamily="34" charset="0"/>
              </a:rPr>
              <a:t>Percentage of launches by site</a:t>
            </a:r>
          </a:p>
          <a:p>
            <a:pPr lvl="1"/>
            <a:r>
              <a:rPr lang="en-US" sz="2000" b="0" i="0" u="none" strike="noStrike" baseline="0" dirty="0">
                <a:solidFill>
                  <a:srgbClr val="292929"/>
                </a:solidFill>
                <a:latin typeface="Abadi" panose="020B0604020104020204" pitchFamily="34" charset="0"/>
              </a:rPr>
              <a:t>Payload range</a:t>
            </a:r>
          </a:p>
          <a:p>
            <a:pPr>
              <a:lnSpc>
                <a:spcPct val="100000"/>
              </a:lnSpc>
              <a:spcBef>
                <a:spcPts val="1400"/>
              </a:spcBef>
            </a:pPr>
            <a:r>
              <a:rPr lang="en-US" dirty="0">
                <a:hlinkClick r:id="rId3"/>
              </a:rPr>
              <a:t>Click HERE for the GITHUB permalink</a:t>
            </a:r>
            <a:endParaRPr lang="en-US" dirty="0"/>
          </a:p>
          <a:p>
            <a:pPr>
              <a:lnSpc>
                <a:spcPct val="100000"/>
              </a:lnSpc>
              <a:spcBef>
                <a:spcPts val="1400"/>
              </a:spcBef>
            </a:pPr>
            <a:r>
              <a:rPr lang="en-US" sz="2400" dirty="0">
                <a:solidFill>
                  <a:schemeClr val="accent3">
                    <a:lumMod val="25000"/>
                  </a:schemeClr>
                </a:solidFill>
                <a:latin typeface="Abadi" panose="020B0604020104020204" pitchFamily="34" charset="0"/>
              </a:rPr>
              <a:t>Screenshots of the output are attached below:</a:t>
            </a:r>
          </a:p>
          <a:p>
            <a:pPr lvl="1">
              <a:lnSpc>
                <a:spcPct val="110000"/>
              </a:lnSpc>
              <a:spcBef>
                <a:spcPts val="1400"/>
              </a:spcBef>
            </a:pPr>
            <a:r>
              <a:rPr lang="en-US" sz="1600" b="1" dirty="0">
                <a:latin typeface="-apple-system"/>
                <a:hlinkClick r:id="rId4"/>
              </a:rPr>
              <a:t>spacex_interactive_01.png</a:t>
            </a:r>
            <a:endParaRPr lang="en-US" sz="1600" b="1" dirty="0">
              <a:latin typeface="-apple-system"/>
            </a:endParaRPr>
          </a:p>
          <a:p>
            <a:pPr lvl="1">
              <a:lnSpc>
                <a:spcPct val="110000"/>
              </a:lnSpc>
              <a:spcBef>
                <a:spcPts val="1400"/>
              </a:spcBef>
            </a:pPr>
            <a:r>
              <a:rPr lang="en-US" sz="1600" b="1" dirty="0">
                <a:latin typeface="-apple-system"/>
                <a:hlinkClick r:id="rId5"/>
              </a:rPr>
              <a:t>spacex_interactive_02.png</a:t>
            </a:r>
            <a:endParaRPr lang="en-US" sz="1600" b="1" dirty="0">
              <a:latin typeface="-apple-system"/>
            </a:endParaRPr>
          </a:p>
          <a:p>
            <a:pPr lvl="1">
              <a:lnSpc>
                <a:spcPct val="110000"/>
              </a:lnSpc>
              <a:spcBef>
                <a:spcPts val="1400"/>
              </a:spcBef>
            </a:pPr>
            <a:r>
              <a:rPr lang="en-US" sz="1600" b="1" dirty="0">
                <a:latin typeface="-apple-system"/>
                <a:hlinkClick r:id="rId6"/>
              </a:rPr>
              <a:t>spacex_interactive_03.png</a:t>
            </a:r>
            <a:endParaRPr lang="en-US" sz="1600" b="1" dirty="0">
              <a:latin typeface="-apple-system"/>
            </a:endParaRPr>
          </a:p>
          <a:p>
            <a:pPr lvl="1">
              <a:lnSpc>
                <a:spcPct val="110000"/>
              </a:lnSpc>
              <a:spcBef>
                <a:spcPts val="1400"/>
              </a:spcBef>
            </a:pPr>
            <a:r>
              <a:rPr lang="en-US" sz="1600" b="1" dirty="0">
                <a:latin typeface="-apple-system"/>
                <a:hlinkClick r:id="rId7"/>
              </a:rPr>
              <a:t>spacex_interactive_04.png</a:t>
            </a:r>
            <a:endParaRPr lang="en-US" sz="1600" b="1" dirty="0">
              <a:latin typeface="-apple-system"/>
            </a:endParaRPr>
          </a:p>
          <a:p>
            <a:pPr lvl="1">
              <a:lnSpc>
                <a:spcPct val="110000"/>
              </a:lnSpc>
              <a:spcBef>
                <a:spcPts val="1400"/>
              </a:spcBef>
            </a:pPr>
            <a:endParaRPr lang="en-US" sz="1600" b="1" dirty="0">
              <a:latin typeface="-apple-system"/>
            </a:endParaRP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3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gn="l"/>
            <a:endParaRPr lang="en-US" sz="2000" b="0" i="0" u="none" strike="noStrike" baseline="0" dirty="0">
              <a:solidFill>
                <a:srgbClr val="000000"/>
              </a:solidFill>
              <a:latin typeface="Abadi" panose="020B0604020104020204" pitchFamily="34" charset="0"/>
            </a:endParaRPr>
          </a:p>
          <a:p>
            <a:r>
              <a:rPr lang="en-US" b="0" i="0" u="none" strike="noStrike" baseline="0" dirty="0">
                <a:solidFill>
                  <a:srgbClr val="292929"/>
                </a:solidFill>
                <a:latin typeface="Abadi" panose="020B0604020104020204" pitchFamily="34" charset="0"/>
              </a:rPr>
              <a:t>Four classification models used to predict mission outcome: </a:t>
            </a:r>
          </a:p>
          <a:p>
            <a:pPr lvl="1"/>
            <a:r>
              <a:rPr lang="en-US" sz="2000" b="0" i="0" u="none" strike="noStrike" baseline="0" dirty="0">
                <a:solidFill>
                  <a:srgbClr val="292929"/>
                </a:solidFill>
                <a:latin typeface="Abadi" panose="020B0604020104020204" pitchFamily="34" charset="0"/>
              </a:rPr>
              <a:t>logistic regression, </a:t>
            </a:r>
          </a:p>
          <a:p>
            <a:pPr lvl="1"/>
            <a:r>
              <a:rPr lang="en-US" sz="2000" b="0" i="0" u="none" strike="noStrike" baseline="0" dirty="0">
                <a:solidFill>
                  <a:srgbClr val="292929"/>
                </a:solidFill>
                <a:latin typeface="Abadi" panose="020B0604020104020204" pitchFamily="34" charset="0"/>
              </a:rPr>
              <a:t>support vector machine, </a:t>
            </a:r>
          </a:p>
          <a:p>
            <a:pPr lvl="1"/>
            <a:r>
              <a:rPr lang="en-US" sz="2000" b="0" i="0" u="none" strike="noStrike" baseline="0" dirty="0">
                <a:solidFill>
                  <a:srgbClr val="292929"/>
                </a:solidFill>
                <a:latin typeface="Abadi" panose="020B0604020104020204" pitchFamily="34" charset="0"/>
              </a:rPr>
              <a:t>decision tree </a:t>
            </a:r>
          </a:p>
          <a:p>
            <a:pPr lvl="1"/>
            <a:r>
              <a:rPr lang="en-US" sz="2000" dirty="0">
                <a:solidFill>
                  <a:srgbClr val="292929"/>
                </a:solidFill>
                <a:latin typeface="Abadi" panose="020B0604020104020204" pitchFamily="34" charset="0"/>
              </a:rPr>
              <a:t>K</a:t>
            </a:r>
            <a:r>
              <a:rPr lang="en-US" sz="2000" b="0" i="0" u="none" strike="noStrike" baseline="0" dirty="0">
                <a:solidFill>
                  <a:srgbClr val="292929"/>
                </a:solidFill>
                <a:latin typeface="Abadi" panose="020B0604020104020204" pitchFamily="34" charset="0"/>
              </a:rPr>
              <a:t> nearest neighbors.</a:t>
            </a:r>
          </a:p>
          <a:p>
            <a:r>
              <a:rPr lang="en-US" dirty="0">
                <a:solidFill>
                  <a:srgbClr val="292929"/>
                </a:solidFill>
                <a:latin typeface="Abadi" panose="020B0604020104020204" pitchFamily="34" charset="0"/>
              </a:rPr>
              <a:t>Out of the 4 methods it was observed that the decision tree classifier had a higher success in predicting the mission outcome correctly, thus proving a superior model compared to the other three models.</a:t>
            </a:r>
            <a:endParaRPr lang="en-US" b="0" i="0" u="none" strike="noStrike" baseline="0" dirty="0">
              <a:solidFill>
                <a:srgbClr val="292929"/>
              </a:solidFill>
              <a:latin typeface="Abadi" panose="020B0604020104020204" pitchFamily="34" charset="0"/>
            </a:endParaRPr>
          </a:p>
          <a:p>
            <a:pPr>
              <a:lnSpc>
                <a:spcPct val="100000"/>
              </a:lnSpc>
              <a:spcBef>
                <a:spcPts val="1400"/>
              </a:spcBef>
            </a:pPr>
            <a:r>
              <a:rPr lang="en-US" dirty="0">
                <a:hlinkClick r:id="rId3"/>
              </a:rPr>
              <a:t>Click HERE for the GITHUB permalink</a:t>
            </a:r>
            <a:endParaRPr lang="en-US" dirty="0"/>
          </a:p>
          <a:p>
            <a:pPr>
              <a:lnSpc>
                <a:spcPct val="100000"/>
              </a:lnSpc>
              <a:spcBef>
                <a:spcPts val="1400"/>
              </a:spcBef>
            </a:pPr>
            <a:endParaRPr lang="en-US" sz="2400" dirty="0">
              <a:solidFill>
                <a:schemeClr val="accent3">
                  <a:lumMod val="25000"/>
                </a:schemeClr>
              </a:solidFill>
              <a:latin typeface="Abadi" panose="020B0604020104020204" pitchFamily="34" charset="0"/>
            </a:endParaRPr>
          </a:p>
          <a:p>
            <a:endParaRPr lang="en-US" sz="3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35469" y="1415767"/>
            <a:ext cx="10184684" cy="46198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2400" b="0" i="0" u="none" strike="noStrike" baseline="0" dirty="0">
              <a:solidFill>
                <a:srgbClr val="000000"/>
              </a:solidFill>
              <a:latin typeface="Arial" panose="020B0604020202020204" pitchFamily="34" charset="0"/>
            </a:endParaRPr>
          </a:p>
          <a:p>
            <a:r>
              <a:rPr lang="en-US" sz="2400" b="0" i="0" u="none" strike="noStrike" baseline="0" dirty="0">
                <a:solidFill>
                  <a:srgbClr val="292929"/>
                </a:solidFill>
                <a:latin typeface="Abadi" panose="020B0604020104020204" pitchFamily="34" charset="0"/>
              </a:rPr>
              <a:t>Space X has been using 4 different launch sites for the Falcon 9 projects.</a:t>
            </a:r>
          </a:p>
          <a:p>
            <a:r>
              <a:rPr lang="en-US" sz="2400" b="0" i="0" u="none" strike="noStrike" baseline="0" dirty="0">
                <a:solidFill>
                  <a:srgbClr val="292929"/>
                </a:solidFill>
                <a:latin typeface="Abadi" panose="020B0604020104020204" pitchFamily="34" charset="0"/>
              </a:rPr>
              <a:t>The average payload of F9 v1.1 booster version was 2,928 kg.</a:t>
            </a:r>
          </a:p>
          <a:p>
            <a:r>
              <a:rPr lang="en-US" sz="2400" b="0" i="0" u="none" strike="noStrike" baseline="0" dirty="0">
                <a:solidFill>
                  <a:srgbClr val="292929"/>
                </a:solidFill>
                <a:latin typeface="Abadi" panose="020B0604020104020204" pitchFamily="34" charset="0"/>
              </a:rPr>
              <a:t>The first success landing outcome happened in 2015 five years after the first launch.</a:t>
            </a:r>
          </a:p>
          <a:p>
            <a:r>
              <a:rPr lang="en-US" sz="2400" b="0" i="0" u="none" strike="noStrike" baseline="0" dirty="0">
                <a:solidFill>
                  <a:srgbClr val="292929"/>
                </a:solidFill>
                <a:latin typeface="Abadi" panose="020B0604020104020204" pitchFamily="34" charset="0"/>
              </a:rPr>
              <a:t>Successful outcomes have been observed while landing in drone ships having payload above than average.</a:t>
            </a:r>
          </a:p>
          <a:p>
            <a:r>
              <a:rPr lang="en-US" sz="2400" b="0" i="0" u="none" strike="noStrike" baseline="0" dirty="0">
                <a:solidFill>
                  <a:srgbClr val="292929"/>
                </a:solidFill>
                <a:latin typeface="Abadi" panose="020B0604020104020204" pitchFamily="34" charset="0"/>
              </a:rPr>
              <a:t>Almost  98.01% of mission outcomes were successful.</a:t>
            </a:r>
          </a:p>
          <a:p>
            <a:r>
              <a:rPr lang="en-US" sz="2400" b="0" i="0" u="none" strike="noStrike" baseline="0" dirty="0">
                <a:solidFill>
                  <a:srgbClr val="292929"/>
                </a:solidFill>
                <a:latin typeface="Abadi" panose="020B0604020104020204" pitchFamily="34" charset="0"/>
              </a:rPr>
              <a:t>Only two booster versions failed while landing in drone ships in 2015: F9 v1.1 B1012 and F9 v1.1 B1015.</a:t>
            </a:r>
          </a:p>
          <a:p>
            <a:r>
              <a:rPr lang="en-US" sz="2400" b="0" i="0" u="none" strike="noStrike" baseline="0" dirty="0">
                <a:solidFill>
                  <a:srgbClr val="292929"/>
                </a:solidFill>
                <a:latin typeface="Abadi" panose="020B0604020104020204" pitchFamily="34" charset="0"/>
              </a:rPr>
              <a:t>Success ratio of the landing outcomes has bettered with the passage of time, especially after 2013.</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84684"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2400" b="0" i="0" u="none" strike="noStrike" baseline="0" dirty="0">
              <a:solidFill>
                <a:srgbClr val="000000"/>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Geospatial analytics helped understand that launch sites with safety places, near sea, and better logistic infrastructure around have had more launches and a better success ratio.</a:t>
            </a:r>
          </a:p>
          <a:p>
            <a:r>
              <a:rPr lang="en-US" sz="2400" b="0" i="0" u="none" strike="noStrike" baseline="0" dirty="0">
                <a:solidFill>
                  <a:srgbClr val="292929"/>
                </a:solidFill>
                <a:latin typeface="Abadi" panose="020B0604020104020204" pitchFamily="34" charset="0"/>
              </a:rPr>
              <a:t>Most launches happens at east cost launch sites at the 3 sites (46) than at the west coast (10).</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24762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427153"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Decision Tree Classifier was the best model to predict successful landings, having accuracy over 87% for the training data and 94% for the actual test data.</a:t>
            </a:r>
          </a:p>
          <a:p>
            <a:endParaRPr lang="en-US" sz="180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Other models and accuracies have been displayed in the bar chart.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4">
            <a:extLst>
              <a:ext uri="{FF2B5EF4-FFF2-40B4-BE49-F238E27FC236}">
                <a16:creationId xmlns:a16="http://schemas.microsoft.com/office/drawing/2014/main" id="{F466AADF-15EC-4246-98BB-BD0746D06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447" y="2082114"/>
            <a:ext cx="4464132" cy="32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8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422309"/>
            <a:ext cx="1009688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Observations:</a:t>
            </a:r>
          </a:p>
          <a:p>
            <a:pPr lvl="1">
              <a:lnSpc>
                <a:spcPct val="100000"/>
              </a:lnSpc>
              <a:spcBef>
                <a:spcPts val="1400"/>
              </a:spcBef>
            </a:pPr>
            <a:r>
              <a:rPr lang="en-US" sz="1800" dirty="0">
                <a:solidFill>
                  <a:schemeClr val="accent3">
                    <a:lumMod val="25000"/>
                  </a:schemeClr>
                </a:solidFill>
                <a:latin typeface="Abadi" panose="020B0604020104020204" pitchFamily="34" charset="0"/>
              </a:rPr>
              <a:t>Recent flights launched from CCAFS SLC 40 have had more consistent successful outcomes than earlier ones.</a:t>
            </a:r>
          </a:p>
          <a:p>
            <a:pPr lvl="1">
              <a:lnSpc>
                <a:spcPct val="100000"/>
              </a:lnSpc>
              <a:spcBef>
                <a:spcPts val="1400"/>
              </a:spcBef>
            </a:pPr>
            <a:r>
              <a:rPr lang="en-US" sz="1800" dirty="0">
                <a:solidFill>
                  <a:schemeClr val="accent3">
                    <a:lumMod val="25000"/>
                  </a:schemeClr>
                </a:solidFill>
                <a:latin typeface="Abadi" panose="020B0604020104020204" pitchFamily="34" charset="0"/>
              </a:rPr>
              <a:t>Site VAFB SLC 4E has had the highest success in between the 3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has had the highest number of launches, successes and failures.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C31C5304-0AF9-4E62-9297-0981D00A9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5759"/>
            <a:ext cx="12192000" cy="318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4728" y="4119779"/>
            <a:ext cx="1002536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Observations:</a:t>
            </a:r>
          </a:p>
          <a:p>
            <a:pPr lvl="1">
              <a:lnSpc>
                <a:spcPct val="100000"/>
              </a:lnSpc>
              <a:spcBef>
                <a:spcPts val="1400"/>
              </a:spcBef>
            </a:pPr>
            <a:r>
              <a:rPr lang="en-US" sz="1800" dirty="0">
                <a:solidFill>
                  <a:schemeClr val="accent3">
                    <a:lumMod val="25000"/>
                  </a:schemeClr>
                </a:solidFill>
                <a:latin typeface="Abadi" panose="020B0604020104020204" pitchFamily="34" charset="0"/>
              </a:rPr>
              <a:t>Lower payload mass launches seem to have a higher rate of failure than higher payload mass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The recent (with higher payload mass) launches have had more successful outcomes than the earlier launches (with lower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3CE2A11A-1C64-480C-81A2-A37C497F0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3114"/>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9886" y="226283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bar chart shows 100% success in the orbits ES-L1, GEO, HEO, SSO, while 0% success with the SO orbit.</a:t>
            </a:r>
          </a:p>
          <a:p>
            <a:pPr>
              <a:lnSpc>
                <a:spcPct val="100000"/>
              </a:lnSpc>
              <a:spcBef>
                <a:spcPts val="1400"/>
              </a:spcBef>
            </a:pPr>
            <a:r>
              <a:rPr lang="en-US" sz="2200" dirty="0">
                <a:solidFill>
                  <a:schemeClr val="accent3">
                    <a:lumMod val="25000"/>
                  </a:schemeClr>
                </a:solidFill>
                <a:latin typeface="Abadi" panose="020B0604020104020204" pitchFamily="34" charset="0"/>
              </a:rPr>
              <a:t>However, the number of flights to the Orbit LEO and GTO has been the highest and that rest of the success rates are based on fewer observations.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287963E9-5D48-4E2D-B53F-3284AA6C3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122" y="1890145"/>
            <a:ext cx="6300507" cy="461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4719" y="4119779"/>
            <a:ext cx="1033430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number of observations were available for the GTO and ISS.</a:t>
            </a:r>
          </a:p>
          <a:p>
            <a:pPr>
              <a:lnSpc>
                <a:spcPct val="100000"/>
              </a:lnSpc>
              <a:spcBef>
                <a:spcPts val="1400"/>
              </a:spcBef>
            </a:pPr>
            <a:r>
              <a:rPr lang="en-US" sz="2200" dirty="0">
                <a:solidFill>
                  <a:schemeClr val="accent3">
                    <a:lumMod val="25000"/>
                  </a:schemeClr>
                </a:solidFill>
                <a:latin typeface="Abadi" panose="020B0604020104020204" pitchFamily="34" charset="0"/>
              </a:rPr>
              <a:t>For all other orbits, SSO, HEO, GEO, and ES-L1 had a 100% success rate, however the number of observations to use orbit as a successful determinant were less.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6616EC5F-5E36-4AA2-B87C-7E91F13CD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4887"/>
            <a:ext cx="12192000" cy="271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6931" y="4320598"/>
            <a:ext cx="1044844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observed from this scatterplot that a successful outcome is highly evident in mission with a higher payload mass (almost greater than 8000 kgs).</a:t>
            </a:r>
          </a:p>
          <a:p>
            <a:pPr>
              <a:lnSpc>
                <a:spcPct val="100000"/>
              </a:lnSpc>
              <a:spcBef>
                <a:spcPts val="1400"/>
              </a:spcBef>
            </a:pPr>
            <a:r>
              <a:rPr lang="en-US" sz="2200" dirty="0">
                <a:solidFill>
                  <a:schemeClr val="accent3">
                    <a:lumMod val="25000"/>
                  </a:schemeClr>
                </a:solidFill>
                <a:latin typeface="Abadi" panose="020B0604020104020204" pitchFamily="34" charset="0"/>
              </a:rPr>
              <a:t>Also, the concentration of the points in this scatterplot indicate that payload mass and orbits are highly correlated. This means that the payload mass for missions can be approximately determined based on the orbit the mission is planned for.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89B3FB65-5708-422E-8951-FDB93BD70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9509"/>
            <a:ext cx="12192000" cy="277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been increasing steadily with the passage of time with the highest success in the year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1AF6516C-3F51-49EB-A1BF-43715E87F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579" y="1824464"/>
            <a:ext cx="5913166" cy="405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8532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sites present in the data provided and are present in the screenshot.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26B42E69-16DE-4608-8FCB-5A3C37BD25AB}"/>
              </a:ext>
            </a:extLst>
          </p:cNvPr>
          <p:cNvPicPr>
            <a:picLocks noChangeAspect="1"/>
          </p:cNvPicPr>
          <p:nvPr/>
        </p:nvPicPr>
        <p:blipFill>
          <a:blip r:embed="rId3"/>
          <a:stretch>
            <a:fillRect/>
          </a:stretch>
        </p:blipFill>
        <p:spPr>
          <a:xfrm>
            <a:off x="8714771" y="1671391"/>
            <a:ext cx="1985073" cy="25433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47398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5 mission outcomes from the launch site CCFAS LC-40 were successful. However the landing outcomes were a 100% failure (2 out of 2 attempts). Also all the mission were targeted to the LEO or LEO (ISS) orbits.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4863E3FD-FDED-41B3-8A23-890556EECDA3}"/>
              </a:ext>
            </a:extLst>
          </p:cNvPr>
          <p:cNvPicPr>
            <a:picLocks noChangeAspect="1"/>
          </p:cNvPicPr>
          <p:nvPr/>
        </p:nvPicPr>
        <p:blipFill>
          <a:blip r:embed="rId3"/>
          <a:stretch>
            <a:fillRect/>
          </a:stretch>
        </p:blipFill>
        <p:spPr>
          <a:xfrm>
            <a:off x="770010" y="1562958"/>
            <a:ext cx="10687961" cy="348339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2900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SpaceX for NASA (CRS) is 45,596 kgs.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D89DC786-5D89-410F-B497-5F585F213196}"/>
              </a:ext>
            </a:extLst>
          </p:cNvPr>
          <p:cNvPicPr>
            <a:picLocks noChangeAspect="1"/>
          </p:cNvPicPr>
          <p:nvPr/>
        </p:nvPicPr>
        <p:blipFill>
          <a:blip r:embed="rId3"/>
          <a:stretch>
            <a:fillRect/>
          </a:stretch>
        </p:blipFill>
        <p:spPr>
          <a:xfrm>
            <a:off x="770011" y="1525792"/>
            <a:ext cx="10776612" cy="158589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86335"/>
            <a:ext cx="10515600" cy="33406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objective of this data science engagement was to predict the success/failure of a landing of the Falcon 9 rocket based on the information available. The information required to make these predictions were obtained from SpaceX APIs and some publicly available data points published in Wikipedia.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Based on the data available and features observed by generating various plots with respect to the outcome, it was observed that payload mass, orbit, launch site, location and reused count played a significant part in the determination of the success or failure of the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After retrieving the data, treating the null values, and appropriately transforming the data, a ‘best’ split ‘entropy’ criterion decision-based tree model was built using grid search to predict the landing success or failure with an accuracy of 94.5%.</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589" y="4050723"/>
            <a:ext cx="9745589" cy="19748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 kgs.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screenshot contains a typo. The column header should have been </a:t>
            </a:r>
            <a:r>
              <a:rPr lang="en-US" sz="2200" dirty="0" err="1">
                <a:solidFill>
                  <a:schemeClr val="accent3">
                    <a:lumMod val="25000"/>
                  </a:schemeClr>
                </a:solidFill>
                <a:latin typeface="Abadi" panose="020B0604020104020204" pitchFamily="34" charset="0"/>
              </a:rPr>
              <a:t>avg_payload_mass</a:t>
            </a:r>
            <a:r>
              <a:rPr lang="en-US" sz="2200" dirty="0">
                <a:solidFill>
                  <a:schemeClr val="accent3">
                    <a:lumMod val="25000"/>
                  </a:schemeClr>
                </a:solidFill>
                <a:latin typeface="Abadi" panose="020B0604020104020204" pitchFamily="34" charset="0"/>
              </a:rPr>
              <a:t> and not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4A6D9D-FFEF-4316-BA63-8FBC24C945F6}"/>
              </a:ext>
            </a:extLst>
          </p:cNvPr>
          <p:cNvPicPr>
            <a:picLocks noChangeAspect="1"/>
          </p:cNvPicPr>
          <p:nvPr/>
        </p:nvPicPr>
        <p:blipFill>
          <a:blip r:embed="rId3"/>
          <a:stretch>
            <a:fillRect/>
          </a:stretch>
        </p:blipFill>
        <p:spPr>
          <a:xfrm>
            <a:off x="141076" y="1406907"/>
            <a:ext cx="11855306" cy="19363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2183" y="359983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took place on 2010-06-04.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BD8A18D3-C086-47CC-A038-C63BFC2D65B9}"/>
              </a:ext>
            </a:extLst>
          </p:cNvPr>
          <p:cNvPicPr>
            <a:picLocks noChangeAspect="1"/>
          </p:cNvPicPr>
          <p:nvPr/>
        </p:nvPicPr>
        <p:blipFill>
          <a:blip r:embed="rId3"/>
          <a:stretch>
            <a:fillRect/>
          </a:stretch>
        </p:blipFill>
        <p:spPr>
          <a:xfrm>
            <a:off x="477076" y="1509056"/>
            <a:ext cx="11347571" cy="15070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593715"/>
            <a:ext cx="9356677" cy="24238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Based on the successful mission outcome and payload between 4,000 and 6,000 kgs, it was observed that F9 B5 and FT booster versions were frequently contributing to success which helps us understand that mission outcomes are correlated with the booster versions.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3673309-DB00-4A8B-9300-3679F17A2FE4}"/>
              </a:ext>
            </a:extLst>
          </p:cNvPr>
          <p:cNvPicPr>
            <a:picLocks noChangeAspect="1"/>
          </p:cNvPicPr>
          <p:nvPr/>
        </p:nvPicPr>
        <p:blipFill>
          <a:blip r:embed="rId3"/>
          <a:stretch>
            <a:fillRect/>
          </a:stretch>
        </p:blipFill>
        <p:spPr>
          <a:xfrm>
            <a:off x="1503149" y="1333362"/>
            <a:ext cx="8583223" cy="943107"/>
          </a:xfrm>
          <a:prstGeom prst="rect">
            <a:avLst/>
          </a:prstGeom>
        </p:spPr>
      </p:pic>
      <p:pic>
        <p:nvPicPr>
          <p:cNvPr id="7" name="Picture 6">
            <a:extLst>
              <a:ext uri="{FF2B5EF4-FFF2-40B4-BE49-F238E27FC236}">
                <a16:creationId xmlns:a16="http://schemas.microsoft.com/office/drawing/2014/main" id="{F2C5396A-A232-49CD-8759-68091D6B4ECD}"/>
              </a:ext>
            </a:extLst>
          </p:cNvPr>
          <p:cNvPicPr>
            <a:picLocks noChangeAspect="1"/>
          </p:cNvPicPr>
          <p:nvPr/>
        </p:nvPicPr>
        <p:blipFill>
          <a:blip r:embed="rId4"/>
          <a:stretch>
            <a:fillRect/>
          </a:stretch>
        </p:blipFill>
        <p:spPr>
          <a:xfrm>
            <a:off x="10126687" y="1333362"/>
            <a:ext cx="1239623" cy="46922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154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SpaceX data available, the success rate of the mission outcome was 98.01% (99 out of 101 observations).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4EDAFAF-A59C-4A2A-A108-1966DB8AC321}"/>
              </a:ext>
            </a:extLst>
          </p:cNvPr>
          <p:cNvPicPr>
            <a:picLocks noChangeAspect="1"/>
          </p:cNvPicPr>
          <p:nvPr/>
        </p:nvPicPr>
        <p:blipFill>
          <a:blip r:embed="rId3"/>
          <a:stretch>
            <a:fillRect/>
          </a:stretch>
        </p:blipFill>
        <p:spPr>
          <a:xfrm>
            <a:off x="457309" y="1402415"/>
            <a:ext cx="11102345" cy="22148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72312"/>
            <a:ext cx="9745589" cy="16856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the data was filtered to identify the booster versions which carried the maximum payload, it was observed that only one booster version F9 B5 was used to carry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060048C-7199-4857-8E57-223E92581F32}"/>
              </a:ext>
            </a:extLst>
          </p:cNvPr>
          <p:cNvPicPr>
            <a:picLocks noChangeAspect="1"/>
          </p:cNvPicPr>
          <p:nvPr/>
        </p:nvPicPr>
        <p:blipFill>
          <a:blip r:embed="rId4"/>
          <a:stretch>
            <a:fillRect/>
          </a:stretch>
        </p:blipFill>
        <p:spPr>
          <a:xfrm>
            <a:off x="770011" y="1304712"/>
            <a:ext cx="9247292" cy="38221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3407" y="4937315"/>
            <a:ext cx="9745589" cy="192068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Based on the observations recorded in the year 2015, the mission outcome was 85.17% (6 out 7 attempts).</a:t>
            </a:r>
          </a:p>
          <a:p>
            <a:pPr>
              <a:lnSpc>
                <a:spcPct val="100000"/>
              </a:lnSpc>
              <a:spcBef>
                <a:spcPts val="1400"/>
              </a:spcBef>
            </a:pPr>
            <a:r>
              <a:rPr lang="en-US" sz="1800" dirty="0">
                <a:solidFill>
                  <a:schemeClr val="accent3">
                    <a:lumMod val="25000"/>
                  </a:schemeClr>
                </a:solidFill>
                <a:latin typeface="Abadi"/>
              </a:rPr>
              <a:t>One common observation is that all the missions took place at the CCAFS LC-40 (mostly using the F9 v1.1 booster version), which helps us understand that the launch site is a key variable which can help determine the landing outcome.</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E929590-97ED-421F-A643-E4D28A9CA23E}"/>
              </a:ext>
            </a:extLst>
          </p:cNvPr>
          <p:cNvPicPr>
            <a:picLocks noChangeAspect="1"/>
          </p:cNvPicPr>
          <p:nvPr/>
        </p:nvPicPr>
        <p:blipFill>
          <a:blip r:embed="rId4"/>
          <a:stretch>
            <a:fillRect/>
          </a:stretch>
        </p:blipFill>
        <p:spPr>
          <a:xfrm>
            <a:off x="483407" y="1393331"/>
            <a:ext cx="11020702" cy="33697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14425"/>
            <a:ext cx="9745589" cy="10335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Based on the query, the most frequent observation for the landing outcome was no attempt. However, the success rate for a drone ship was 50% (5 out of 10 attempts)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DD35BC-A09E-4D35-8897-5FEC1F500209}"/>
              </a:ext>
            </a:extLst>
          </p:cNvPr>
          <p:cNvPicPr>
            <a:picLocks noChangeAspect="1"/>
          </p:cNvPicPr>
          <p:nvPr/>
        </p:nvPicPr>
        <p:blipFill>
          <a:blip r:embed="rId3"/>
          <a:stretch>
            <a:fillRect/>
          </a:stretch>
        </p:blipFill>
        <p:spPr>
          <a:xfrm>
            <a:off x="770011" y="1288857"/>
            <a:ext cx="8610233" cy="35295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54" y="4806242"/>
            <a:ext cx="10515600" cy="2051757"/>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This map shows the location of the 4 launch sites on the map of USA.</a:t>
            </a:r>
          </a:p>
          <a:p>
            <a:pPr lvl="1">
              <a:lnSpc>
                <a:spcPct val="100000"/>
              </a:lnSpc>
              <a:spcBef>
                <a:spcPts val="1400"/>
              </a:spcBef>
            </a:pPr>
            <a:r>
              <a:rPr lang="en-US" dirty="0">
                <a:solidFill>
                  <a:schemeClr val="accent3">
                    <a:lumMod val="25000"/>
                  </a:schemeClr>
                </a:solidFill>
                <a:latin typeface="Abadi"/>
              </a:rPr>
              <a:t>CCAFS LC-40</a:t>
            </a:r>
          </a:p>
          <a:p>
            <a:pPr lvl="1">
              <a:lnSpc>
                <a:spcPct val="100000"/>
              </a:lnSpc>
              <a:spcBef>
                <a:spcPts val="1400"/>
              </a:spcBef>
            </a:pPr>
            <a:r>
              <a:rPr lang="en-US" dirty="0">
                <a:solidFill>
                  <a:schemeClr val="accent3">
                    <a:lumMod val="25000"/>
                  </a:schemeClr>
                </a:solidFill>
                <a:latin typeface="Abadi"/>
              </a:rPr>
              <a:t>CCFAS SLC-40</a:t>
            </a:r>
          </a:p>
          <a:p>
            <a:pPr lvl="1">
              <a:lnSpc>
                <a:spcPct val="100000"/>
              </a:lnSpc>
              <a:spcBef>
                <a:spcPts val="1400"/>
              </a:spcBef>
            </a:pPr>
            <a:r>
              <a:rPr lang="en-US" dirty="0">
                <a:solidFill>
                  <a:schemeClr val="accent3">
                    <a:lumMod val="25000"/>
                  </a:schemeClr>
                </a:solidFill>
                <a:latin typeface="Abadi"/>
              </a:rPr>
              <a:t>KSC LC-39A</a:t>
            </a:r>
          </a:p>
          <a:p>
            <a:pPr lvl="1">
              <a:lnSpc>
                <a:spcPct val="100000"/>
              </a:lnSpc>
              <a:spcBef>
                <a:spcPts val="1400"/>
              </a:spcBef>
            </a:pPr>
            <a:r>
              <a:rPr lang="en-US" dirty="0">
                <a:solidFill>
                  <a:schemeClr val="accent3">
                    <a:lumMod val="25000"/>
                  </a:schemeClr>
                </a:solidFill>
                <a:latin typeface="Abadi"/>
              </a:rPr>
              <a:t>VAFB SLC-4E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4 Launch Sites on the map of USA</a:t>
            </a:r>
          </a:p>
        </p:txBody>
      </p:sp>
      <p:pic>
        <p:nvPicPr>
          <p:cNvPr id="6" name="Picture 5">
            <a:extLst>
              <a:ext uri="{FF2B5EF4-FFF2-40B4-BE49-F238E27FC236}">
                <a16:creationId xmlns:a16="http://schemas.microsoft.com/office/drawing/2014/main" id="{EC23EC29-495D-4DC3-8675-8022EC68AF3E}"/>
              </a:ext>
            </a:extLst>
          </p:cNvPr>
          <p:cNvPicPr>
            <a:picLocks noChangeAspect="1"/>
          </p:cNvPicPr>
          <p:nvPr/>
        </p:nvPicPr>
        <p:blipFill>
          <a:blip r:embed="rId3"/>
          <a:stretch>
            <a:fillRect/>
          </a:stretch>
        </p:blipFill>
        <p:spPr>
          <a:xfrm>
            <a:off x="497054" y="1370567"/>
            <a:ext cx="5724917" cy="3414736"/>
          </a:xfrm>
          <a:prstGeom prst="rect">
            <a:avLst/>
          </a:prstGeom>
        </p:spPr>
      </p:pic>
      <p:pic>
        <p:nvPicPr>
          <p:cNvPr id="8" name="Picture 7">
            <a:extLst>
              <a:ext uri="{FF2B5EF4-FFF2-40B4-BE49-F238E27FC236}">
                <a16:creationId xmlns:a16="http://schemas.microsoft.com/office/drawing/2014/main" id="{DCF134FF-CF0A-4C82-B77B-762E07F3FEDF}"/>
              </a:ext>
            </a:extLst>
          </p:cNvPr>
          <p:cNvPicPr>
            <a:picLocks noChangeAspect="1"/>
          </p:cNvPicPr>
          <p:nvPr/>
        </p:nvPicPr>
        <p:blipFill>
          <a:blip r:embed="rId4"/>
          <a:stretch>
            <a:fillRect/>
          </a:stretch>
        </p:blipFill>
        <p:spPr>
          <a:xfrm>
            <a:off x="6357528" y="1370567"/>
            <a:ext cx="5691227" cy="34147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7983" y="4071174"/>
            <a:ext cx="9745589" cy="1768736"/>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launch outcomes are shown in yellow on the map for each launch sites.</a:t>
            </a:r>
          </a:p>
          <a:p>
            <a:pPr>
              <a:spcBef>
                <a:spcPts val="1400"/>
              </a:spcBef>
            </a:pPr>
            <a:endParaRPr lang="en-US" dirty="0">
              <a:solidFill>
                <a:schemeClr val="accent3">
                  <a:lumMod val="25000"/>
                </a:schemeClr>
              </a:solidFill>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Outcomes at Launch Sites</a:t>
            </a:r>
          </a:p>
        </p:txBody>
      </p:sp>
      <p:pic>
        <p:nvPicPr>
          <p:cNvPr id="9" name="Picture 8">
            <a:extLst>
              <a:ext uri="{FF2B5EF4-FFF2-40B4-BE49-F238E27FC236}">
                <a16:creationId xmlns:a16="http://schemas.microsoft.com/office/drawing/2014/main" id="{4D8949BC-8FF8-481C-957C-8BDFD91C5FC7}"/>
              </a:ext>
            </a:extLst>
          </p:cNvPr>
          <p:cNvPicPr>
            <a:picLocks noChangeAspect="1"/>
          </p:cNvPicPr>
          <p:nvPr/>
        </p:nvPicPr>
        <p:blipFill>
          <a:blip r:embed="rId3"/>
          <a:stretch>
            <a:fillRect/>
          </a:stretch>
        </p:blipFill>
        <p:spPr>
          <a:xfrm>
            <a:off x="7864551" y="1544993"/>
            <a:ext cx="3512531" cy="2261665"/>
          </a:xfrm>
          <a:prstGeom prst="rect">
            <a:avLst/>
          </a:prstGeom>
        </p:spPr>
      </p:pic>
      <p:pic>
        <p:nvPicPr>
          <p:cNvPr id="11" name="Picture 10">
            <a:extLst>
              <a:ext uri="{FF2B5EF4-FFF2-40B4-BE49-F238E27FC236}">
                <a16:creationId xmlns:a16="http://schemas.microsoft.com/office/drawing/2014/main" id="{B123D9B0-ED28-4137-817E-B6362C42E52C}"/>
              </a:ext>
            </a:extLst>
          </p:cNvPr>
          <p:cNvPicPr>
            <a:picLocks noChangeAspect="1"/>
          </p:cNvPicPr>
          <p:nvPr/>
        </p:nvPicPr>
        <p:blipFill>
          <a:blip r:embed="rId4"/>
          <a:stretch>
            <a:fillRect/>
          </a:stretch>
        </p:blipFill>
        <p:spPr>
          <a:xfrm>
            <a:off x="4252870" y="1544993"/>
            <a:ext cx="3512530" cy="2331593"/>
          </a:xfrm>
          <a:prstGeom prst="rect">
            <a:avLst/>
          </a:prstGeom>
        </p:spPr>
      </p:pic>
      <p:pic>
        <p:nvPicPr>
          <p:cNvPr id="13" name="Picture 12">
            <a:extLst>
              <a:ext uri="{FF2B5EF4-FFF2-40B4-BE49-F238E27FC236}">
                <a16:creationId xmlns:a16="http://schemas.microsoft.com/office/drawing/2014/main" id="{B1817F8D-1CC8-4E65-B30E-30DFA1609FBA}"/>
              </a:ext>
            </a:extLst>
          </p:cNvPr>
          <p:cNvPicPr>
            <a:picLocks noChangeAspect="1"/>
          </p:cNvPicPr>
          <p:nvPr/>
        </p:nvPicPr>
        <p:blipFill>
          <a:blip r:embed="rId5"/>
          <a:stretch>
            <a:fillRect/>
          </a:stretch>
        </p:blipFill>
        <p:spPr>
          <a:xfrm>
            <a:off x="337282" y="1573479"/>
            <a:ext cx="3791037" cy="22746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61303"/>
            <a:ext cx="10219055" cy="3390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	A company Space Y wanted to analyze the data of the SpaceX Falcon 9 and determine if they could calculate the cost of deploying a satellite in the orbit. A sizable contribution to this cost is based on the outcome of the SpaceX Falcon 9 landing. If the landing is successful, the first phase of the rocket could be reused which could save the costs by approximately $62M. However, a landing failure could increase the cost of the launch.</a:t>
            </a:r>
          </a:p>
          <a:p>
            <a:pPr marL="0" indent="0">
              <a:spcBef>
                <a:spcPts val="1400"/>
              </a:spcBef>
              <a:buNone/>
            </a:pPr>
            <a:r>
              <a:rPr lang="en-US" sz="2200" dirty="0">
                <a:solidFill>
                  <a:schemeClr val="accent3">
                    <a:lumMod val="25000"/>
                  </a:schemeClr>
                </a:solidFill>
                <a:latin typeface="Abadi" panose="020B0604020104020204" pitchFamily="34" charset="0"/>
              </a:rPr>
              <a:t>	The main objective of the project was to retrieve the publicly available data related to Falcon 9 launches by SpaceX and determine whether the outcome of the launch was a success or a failure.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212807"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sites seems to be an important contributor in the prediction of a successful 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example, more successful missions have been observed when launched from KSC LC-39A than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from all Launch Sites</a:t>
            </a:r>
          </a:p>
        </p:txBody>
      </p:sp>
      <p:pic>
        <p:nvPicPr>
          <p:cNvPr id="4" name="Picture 3" descr="Chart, pie chart&#10;&#10;Description automatically generated">
            <a:extLst>
              <a:ext uri="{FF2B5EF4-FFF2-40B4-BE49-F238E27FC236}">
                <a16:creationId xmlns:a16="http://schemas.microsoft.com/office/drawing/2014/main" id="{1C8F1891-CC78-4F37-A7C1-7DA93A012527}"/>
              </a:ext>
            </a:extLst>
          </p:cNvPr>
          <p:cNvPicPr>
            <a:picLocks noChangeAspect="1"/>
          </p:cNvPicPr>
          <p:nvPr/>
        </p:nvPicPr>
        <p:blipFill>
          <a:blip r:embed="rId3"/>
          <a:stretch>
            <a:fillRect/>
          </a:stretch>
        </p:blipFill>
        <p:spPr>
          <a:xfrm>
            <a:off x="5095196" y="1546705"/>
            <a:ext cx="6326794" cy="43513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2355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ratio at CCAFS LC-40 has been the highest among the other launch sites.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Thus, success of a mission is more likely when launched from CCAFS LC-40 than any other launch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pic>
        <p:nvPicPr>
          <p:cNvPr id="4" name="Picture 3" descr="Chart, pie chart&#10;&#10;Description automatically generated">
            <a:extLst>
              <a:ext uri="{FF2B5EF4-FFF2-40B4-BE49-F238E27FC236}">
                <a16:creationId xmlns:a16="http://schemas.microsoft.com/office/drawing/2014/main" id="{13C99D25-C76A-4CB3-968A-DA95815D4D34}"/>
              </a:ext>
            </a:extLst>
          </p:cNvPr>
          <p:cNvPicPr>
            <a:picLocks noChangeAspect="1"/>
          </p:cNvPicPr>
          <p:nvPr/>
        </p:nvPicPr>
        <p:blipFill>
          <a:blip r:embed="rId3"/>
          <a:stretch>
            <a:fillRect/>
          </a:stretch>
        </p:blipFill>
        <p:spPr>
          <a:xfrm>
            <a:off x="4927484" y="1524137"/>
            <a:ext cx="6530488"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97426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versions v1.0 and FT share the highest success when compared to any other boosters for a medium payload.</a:t>
            </a:r>
          </a:p>
          <a:p>
            <a:pPr>
              <a:lnSpc>
                <a:spcPct val="100000"/>
              </a:lnSpc>
              <a:spcBef>
                <a:spcPts val="1400"/>
              </a:spcBef>
            </a:pPr>
            <a:r>
              <a:rPr lang="en-US" sz="2200" dirty="0">
                <a:solidFill>
                  <a:schemeClr val="accent3">
                    <a:lumMod val="25000"/>
                  </a:schemeClr>
                </a:solidFill>
                <a:latin typeface="Abadi" panose="020B0604020104020204" pitchFamily="34" charset="0"/>
              </a:rPr>
              <a:t>Also, extremely high and low payloads have had lower chances of success.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A picture containing scatter chart&#10;&#10;Description automatically generated">
            <a:extLst>
              <a:ext uri="{FF2B5EF4-FFF2-40B4-BE49-F238E27FC236}">
                <a16:creationId xmlns:a16="http://schemas.microsoft.com/office/drawing/2014/main" id="{11CE5418-46E0-42DB-9EC8-0865492A2755}"/>
              </a:ext>
            </a:extLst>
          </p:cNvPr>
          <p:cNvPicPr>
            <a:picLocks noChangeAspect="1"/>
          </p:cNvPicPr>
          <p:nvPr/>
        </p:nvPicPr>
        <p:blipFill>
          <a:blip r:embed="rId3"/>
          <a:stretch>
            <a:fillRect/>
          </a:stretch>
        </p:blipFill>
        <p:spPr>
          <a:xfrm>
            <a:off x="4851284" y="1825625"/>
            <a:ext cx="6493225" cy="39788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Four classification models were tested, and their accuracies are plotted beside.</a:t>
            </a:r>
          </a:p>
          <a:p>
            <a:r>
              <a:rPr lang="en-US" sz="1800" b="0" i="0" u="none" strike="noStrike" baseline="0" dirty="0">
                <a:solidFill>
                  <a:srgbClr val="292929"/>
                </a:solidFill>
                <a:latin typeface="Abadi" panose="020B0604020104020204" pitchFamily="34" charset="0"/>
              </a:rPr>
              <a:t>The model with the highest classification accuracy is Decision Tree Classifier, which has accuracy over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2" name="Picture 4">
            <a:extLst>
              <a:ext uri="{FF2B5EF4-FFF2-40B4-BE49-F238E27FC236}">
                <a16:creationId xmlns:a16="http://schemas.microsoft.com/office/drawing/2014/main" id="{8A3AC8AC-AB4A-4D5D-B693-145876134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447" y="2082114"/>
            <a:ext cx="4464132" cy="32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5972808" cy="3811588"/>
          </a:xfrm>
          <a:prstGeom prst="rect">
            <a:avLst/>
          </a:prstGeom>
        </p:spPr>
        <p:txBody>
          <a:bodyPr>
            <a:normAutofit/>
          </a:body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Confusion matrix of Decision Tree Classifier proves that only 1 value was misclassified, rest all being predicted accurately which proves that decision tree classifier is the best model for this project.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076" name="Picture 4">
            <a:extLst>
              <a:ext uri="{FF2B5EF4-FFF2-40B4-BE49-F238E27FC236}">
                <a16:creationId xmlns:a16="http://schemas.microsoft.com/office/drawing/2014/main" id="{38419A1D-2BEE-4E2B-9905-5A850C841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819" y="1878094"/>
            <a:ext cx="4935870"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Variables such as launch site, payload mass, orbit, booster version were highly useful in determining the success of the mission.</a:t>
            </a:r>
          </a:p>
          <a:p>
            <a:pPr algn="l"/>
            <a:r>
              <a:rPr lang="en-US" sz="2200" dirty="0">
                <a:solidFill>
                  <a:schemeClr val="accent3">
                    <a:lumMod val="25000"/>
                  </a:schemeClr>
                </a:solidFill>
                <a:latin typeface="Abadi" panose="020B0604020104020204" pitchFamily="34" charset="0"/>
              </a:rPr>
              <a:t>Launches performed from the KSC LC-39A had a higher success ratio than any other site.</a:t>
            </a:r>
          </a:p>
          <a:p>
            <a:pPr algn="l"/>
            <a:r>
              <a:rPr lang="en-US" sz="2200" dirty="0">
                <a:solidFill>
                  <a:schemeClr val="accent3">
                    <a:lumMod val="25000"/>
                  </a:schemeClr>
                </a:solidFill>
                <a:latin typeface="Abadi" panose="020B0604020104020204" pitchFamily="34" charset="0"/>
              </a:rPr>
              <a:t>Rockets have been more successful post 2013 and has had a higher success rate compared to the earlier years.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on the east coast have had more launches and hence more success than on the west coast.</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was the best model with the highest test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APIs for Falcon launches.</a:t>
            </a:r>
          </a:p>
          <a:p>
            <a:pPr lvl="1">
              <a:lnSpc>
                <a:spcPct val="120000"/>
              </a:lnSpc>
              <a:spcBef>
                <a:spcPts val="1400"/>
              </a:spcBef>
            </a:pPr>
            <a:r>
              <a:rPr lang="en-US" sz="7600" dirty="0">
                <a:solidFill>
                  <a:schemeClr val="bg2">
                    <a:lumMod val="50000"/>
                  </a:schemeClr>
                </a:solidFill>
                <a:latin typeface="Abadi"/>
              </a:rPr>
              <a:t>Web scraping using the Wikipedia pages for Falcon launches and other relevant information.</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cleaned for any special characters, formatting errors, etc.</a:t>
            </a:r>
          </a:p>
          <a:p>
            <a:pPr lvl="1">
              <a:lnSpc>
                <a:spcPct val="120000"/>
              </a:lnSpc>
              <a:spcBef>
                <a:spcPts val="1400"/>
              </a:spcBef>
            </a:pPr>
            <a:r>
              <a:rPr lang="en-US" sz="7600" dirty="0">
                <a:solidFill>
                  <a:schemeClr val="bg2">
                    <a:lumMod val="50000"/>
                  </a:schemeClr>
                </a:solidFill>
                <a:latin typeface="Abadi"/>
              </a:rPr>
              <a:t>Null values were addressed appropriately by assigning mean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392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r>
              <a:rPr lang="en-US" sz="1800" b="0" i="0" u="none" strike="noStrike" baseline="0" dirty="0">
                <a:solidFill>
                  <a:srgbClr val="767070"/>
                </a:solidFill>
                <a:latin typeface="Abadi" panose="020B0604020104020204" pitchFamily="34" charset="0"/>
              </a:rPr>
              <a:t>Data that was collected until this step were normalized, divided in training and test data sets and evaluated by four different classification models, being the accuracy of each model evaluated using different combinations of parameters.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(Contd.)</a:t>
            </a:r>
            <a:endParaRPr lang="en-US" dirty="0">
              <a:solidFill>
                <a:srgbClr val="0B49CB"/>
              </a:solidFill>
            </a:endParaRPr>
          </a:p>
        </p:txBody>
      </p:sp>
    </p:spTree>
    <p:extLst>
      <p:ext uri="{BB962C8B-B14F-4D97-AF65-F5344CB8AC3E}">
        <p14:creationId xmlns:p14="http://schemas.microsoft.com/office/powerpoint/2010/main" val="368959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indent="-457200" algn="l">
              <a:buFont typeface="+mj-lt"/>
              <a:buAutoNum type="arabicPeriod"/>
            </a:pPr>
            <a:endParaRPr lang="en-US" sz="2000" b="0" i="0" u="none" strike="noStrike" baseline="0" dirty="0">
              <a:solidFill>
                <a:srgbClr val="000000"/>
              </a:solidFill>
              <a:latin typeface="Abadi" panose="020B0604020104020204" pitchFamily="34" charset="0"/>
            </a:endParaRPr>
          </a:p>
          <a:p>
            <a:pPr marL="457200" indent="-457200">
              <a:buFont typeface="+mj-lt"/>
              <a:buAutoNum type="arabicPeriod"/>
            </a:pPr>
            <a:r>
              <a:rPr lang="en-US" sz="2000" b="0" i="0" u="none" strike="noStrike" baseline="0" dirty="0">
                <a:solidFill>
                  <a:srgbClr val="292929"/>
                </a:solidFill>
                <a:latin typeface="Abadi" panose="020B0604020104020204" pitchFamily="34" charset="0"/>
              </a:rPr>
              <a:t>Data sets were collected from Space X API (https://api.spacexdata.com/v4/rockets/) and </a:t>
            </a:r>
          </a:p>
          <a:p>
            <a:pPr marL="457200" indent="-457200">
              <a:buFont typeface="+mj-lt"/>
              <a:buAutoNum type="arabicPeriod"/>
            </a:pPr>
            <a:r>
              <a:rPr lang="en-US" sz="2000" b="0" i="0" u="none" strike="noStrike" baseline="0" dirty="0">
                <a:solidFill>
                  <a:srgbClr val="292929"/>
                </a:solidFill>
                <a:latin typeface="Abadi" panose="020B0604020104020204" pitchFamily="34" charset="0"/>
              </a:rPr>
              <a:t>Wikipedia (https://en.wikipedia.org/wiki/List_of_Falcon/_9/_and_Falcon_Heavy_launches), using web scraping technics.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 Calls</a:t>
            </a:r>
          </a:p>
          <a:p>
            <a:pPr>
              <a:lnSpc>
                <a:spcPct val="100000"/>
              </a:lnSpc>
              <a:spcBef>
                <a:spcPts val="1400"/>
              </a:spcBef>
            </a:pPr>
            <a:endParaRPr lang="en-US" sz="2200" dirty="0">
              <a:solidFill>
                <a:schemeClr val="accent3">
                  <a:lumMod val="25000"/>
                </a:schemeClr>
              </a:solidFill>
              <a:latin typeface="Abadi"/>
            </a:endParaRPr>
          </a:p>
          <a:p>
            <a:r>
              <a:rPr lang="en-US" dirty="0">
                <a:hlinkClick r:id="rId3"/>
              </a:rPr>
              <a:t>Click HERE for the GITHUB permalink</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99CB10F2-A6B4-47CA-B77C-48722AEB8F84}"/>
              </a:ext>
            </a:extLst>
          </p:cNvPr>
          <p:cNvGraphicFramePr/>
          <p:nvPr>
            <p:extLst>
              <p:ext uri="{D42A27DB-BD31-4B8C-83A1-F6EECF244321}">
                <p14:modId xmlns:p14="http://schemas.microsoft.com/office/powerpoint/2010/main" val="2287648929"/>
              </p:ext>
            </p:extLst>
          </p:nvPr>
        </p:nvGraphicFramePr>
        <p:xfrm>
          <a:off x="5110461" y="1502327"/>
          <a:ext cx="6650615" cy="4821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600</TotalTime>
  <Words>2452</Words>
  <Application>Microsoft Office PowerPoint</Application>
  <PresentationFormat>Widescreen</PresentationFormat>
  <Paragraphs>272</Paragraphs>
  <Slides>49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-apple-system</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Udit Deshpande</cp:lastModifiedBy>
  <cp:revision>221</cp:revision>
  <dcterms:created xsi:type="dcterms:W3CDTF">2021-04-29T18:58:34Z</dcterms:created>
  <dcterms:modified xsi:type="dcterms:W3CDTF">2022-09-15T13:24:56Z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